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9" r:id="rId2"/>
    <p:sldId id="287" r:id="rId3"/>
    <p:sldId id="284" r:id="rId4"/>
    <p:sldId id="285" r:id="rId5"/>
    <p:sldId id="288" r:id="rId6"/>
    <p:sldId id="289" r:id="rId7"/>
    <p:sldId id="286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10" r:id="rId28"/>
    <p:sldId id="311" r:id="rId29"/>
    <p:sldId id="312" r:id="rId30"/>
  </p:sldIdLst>
  <p:sldSz cx="12192000" cy="6858000"/>
  <p:notesSz cx="6858000" cy="9144000"/>
  <p:defaultTextStyle>
    <a:defPPr>
      <a:defRPr lang="en-C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3"/>
    <p:restoredTop sz="95964"/>
  </p:normalViewPr>
  <p:slideViewPr>
    <p:cSldViewPr snapToGrid="0" snapToObjects="1">
      <p:cViewPr varScale="1">
        <p:scale>
          <a:sx n="122" d="100"/>
          <a:sy n="122" d="100"/>
        </p:scale>
        <p:origin x="232" y="536"/>
      </p:cViewPr>
      <p:guideLst/>
    </p:cSldViewPr>
  </p:slideViewPr>
  <p:outlineViewPr>
    <p:cViewPr>
      <p:scale>
        <a:sx n="33" d="100"/>
        <a:sy n="33" d="100"/>
      </p:scale>
      <p:origin x="0" y="-91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38AB84-CECE-BE48-AB3C-D0820CC5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92FA2-4D86-E945-B1E7-D79A4445F6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EDD30-79D7-FE41-B50E-14052E171100}" type="datetimeFigureOut">
              <a:rPr lang="es-ES_tradnl" smtClean="0"/>
              <a:t>25/4/22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E0E65-6298-4A4C-A227-654A6FBBD7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07875-EB86-E64F-B3B2-236AA39B0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7A599-16ED-DC41-873E-7EF29FBB764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919218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9A7660-3494-8440-A325-A7DB5B5FD4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D5D9B-AA3D-4140-91E2-A520695D0B4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EBB5320-4B53-AF40-904B-D859662E0D98}" type="datetimeFigureOut">
              <a:rPr lang="es-ES_tradnl"/>
              <a:pPr>
                <a:defRPr/>
              </a:pPr>
              <a:t>25/4/22</a:t>
            </a:fld>
            <a:endParaRPr lang="es-ES_tradnl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BAD040F-D45A-F648-A194-523D050DA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_tradnl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5530DC-16F1-7542-83E6-B3DDA968F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ES_tradnl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F3908-65A7-8247-A0A3-E1469EF3DD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B2F6D-D449-CC4D-A866-A86AF2F4E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FC8FD29-F16D-B24D-AC1C-5ACC7AEF923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367748"/>
            <a:ext cx="10754139" cy="3142215"/>
          </a:xfrm>
        </p:spPr>
        <p:txBody>
          <a:bodyPr anchor="b"/>
          <a:lstStyle>
            <a:lvl1pPr algn="ctr">
              <a:defRPr sz="6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602038"/>
            <a:ext cx="10668001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E9B3F-BDD1-6B49-BEB9-4EB2EA47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E2E22-B21D-8446-A7CF-76EEDA5EFE52}" type="datetime1">
              <a:rPr lang="en-US" smtClean="0"/>
              <a:t>4/25/22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C4020-FAC2-E248-8B61-90DF951D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7C314-29ED-0A40-B57B-77F24A9C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87212-83C0-BD4A-AAC5-B1605D949D7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908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5124380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4/25/22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6431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2517070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4/25/22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95E808-5E9B-575C-F6D2-641D9EF8602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165" y="3839280"/>
            <a:ext cx="11042373" cy="2489765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712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4/25/22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731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4/25/22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CF8410-E84E-625A-69B5-6F2ADB40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5469835" cy="5124380"/>
          </a:xfrm>
        </p:spPr>
        <p:txBody>
          <a:bodyPr>
            <a:normAutofit/>
          </a:bodyPr>
          <a:lstStyle>
            <a:lvl1pPr marL="552600" indent="-552600"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DAB5A-11AC-A3B1-8733-693F091365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8704" y="1232708"/>
            <a:ext cx="5469835" cy="5124380"/>
          </a:xfrm>
        </p:spPr>
        <p:txBody>
          <a:bodyPr>
            <a:normAutofit/>
          </a:bodyPr>
          <a:lstStyle>
            <a:lvl1pPr marL="552600" indent="-552600"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878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158E6D5-321A-C44C-8269-81A05BBAB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L"/>
              <a:t>Click to edit Master title style</a:t>
            </a:r>
            <a:endParaRPr lang="es-ES_tradnl" altLang="en-CL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6E7C4DE-8F85-3B45-BBB7-67D85E589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60500"/>
            <a:ext cx="10515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L" dirty="0"/>
              <a:t>Click to edit Master text styles </a:t>
            </a:r>
            <a:r>
              <a:rPr lang="en-US" altLang="en-CL" dirty="0" err="1"/>
              <a:t>fghfhfghfghfghfgfghfghfghf</a:t>
            </a:r>
            <a:r>
              <a:rPr lang="en-US" altLang="en-CL" dirty="0"/>
              <a:t> </a:t>
            </a:r>
            <a:r>
              <a:rPr lang="en-US" altLang="en-CL" dirty="0" err="1"/>
              <a:t>fgdf</a:t>
            </a:r>
            <a:r>
              <a:rPr lang="en-US" altLang="en-CL" dirty="0"/>
              <a:t> dg </a:t>
            </a:r>
            <a:r>
              <a:rPr lang="en-US" altLang="en-CL" dirty="0" err="1"/>
              <a:t>df</a:t>
            </a:r>
            <a:r>
              <a:rPr lang="en-US" altLang="en-CL" dirty="0"/>
              <a:t> </a:t>
            </a:r>
            <a:r>
              <a:rPr lang="en-US" altLang="en-CL" dirty="0" err="1"/>
              <a:t>dfg</a:t>
            </a:r>
            <a:endParaRPr lang="en-US" altLang="en-CL" dirty="0"/>
          </a:p>
          <a:p>
            <a:pPr lvl="1"/>
            <a:r>
              <a:rPr lang="en-US" altLang="en-CL" dirty="0"/>
              <a:t>Second level</a:t>
            </a:r>
          </a:p>
          <a:p>
            <a:pPr lvl="2"/>
            <a:r>
              <a:rPr lang="en-US" altLang="en-CL" dirty="0"/>
              <a:t>Third level</a:t>
            </a:r>
          </a:p>
          <a:p>
            <a:pPr lvl="3"/>
            <a:r>
              <a:rPr lang="en-US" altLang="en-CL" dirty="0"/>
              <a:t>Fourth level</a:t>
            </a:r>
          </a:p>
          <a:p>
            <a:pPr lvl="4"/>
            <a:r>
              <a:rPr lang="en-US" altLang="en-CL" dirty="0"/>
              <a:t>Fifth level</a:t>
            </a:r>
            <a:endParaRPr lang="es-ES_tradnl" alt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B4EB2-1254-D14A-90C4-D9074D410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B1728EA-DD79-3B4D-A14E-C2659AC6343D}" type="datetime1">
              <a:rPr lang="en-US" smtClean="0"/>
              <a:t>4/25/22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CF085-5E94-2643-B32D-27C573C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65FF4-3F47-FD42-990E-850CFB3A3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98FC004-2C64-4344-85B6-8952237AD3D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2" r:id="rId5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 kern="1200">
          <a:solidFill>
            <a:srgbClr val="0000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58775" indent="-371475" algn="l" rtl="0" fontAlgn="base">
        <a:spcBef>
          <a:spcPts val="600"/>
        </a:spcBef>
        <a:spcAft>
          <a:spcPct val="0"/>
        </a:spcAft>
        <a:buClr>
          <a:srgbClr val="0C48C8"/>
        </a:buClr>
        <a:buFont typeface="Wingdings" pitchFamily="2" charset="2"/>
        <a:buChar char="q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C48C8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C48C8"/>
        </a:buClr>
        <a:buSzPct val="90000"/>
        <a:buFont typeface="Wingdings" pitchFamily="2" charset="2"/>
        <a:buChar char="q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utfsm-elo/elo329/-/blob/master/c&#243;digos/13-JavaFX/ShowCircleCentered.java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utfsm-elo/elo329/-/blob/master/c%C3%B3digos/14-JavaFX-Parte2/BindingDemo.jav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luonhq.com/products/scene-builder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utfsm-elo/elo329/-/blob/master/c%C3%B3digos/14-JavaFX-Parte2/BindingAddDemo.jav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javafx/user-interface-tutorial/ui_controls.ht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lab.com/utfsm-elo/elo329/-/blob/master/c%C3%B3digos/14-JavaFX-Parte2/ControlCircle.java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ttps/gitlab.com/utfsm-elo/elo329/-/blob/master/c%C3%B3digos/14-JavaFX-Parte2/MouseEventDemo.java/~agv/elo329/JavaProg/JavaFX/MouseEventDemo.java" TargetMode="External"/><Relationship Id="rId2" Type="http://schemas.openxmlformats.org/officeDocument/2006/relationships/hyperlink" Target="https://gitlab.com/utfsm-elo/elo329/-/blob/master/c%C3%B3digos/14-JavaFX-Parte2/MouseEventDemo.jav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rofesores.elo.utfsm.cl/~agv/elo329/JavaProg/JavaFX/ControlCircleWithMouseAndKey.java" TargetMode="External"/><Relationship Id="rId2" Type="http://schemas.openxmlformats.org/officeDocument/2006/relationships/hyperlink" Target="https://gitlab.com/utfsm-elo/elo329/-/blob/master/c%C3%B3digos/14-JavaFX-Parte2/ControlCircleWithMouseAndKey.java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javafx/api/javafx/scene/input/KeyCod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luonhq.com/products/scene-builder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764D-EC82-5248-82FB-1C62C2921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Programación de Interfaces Gráficas en Java</a:t>
            </a:r>
            <a:br>
              <a:rPr lang="es-ES" sz="4000" dirty="0"/>
            </a:br>
            <a:r>
              <a:rPr lang="es-ES" sz="4000" dirty="0"/>
              <a:t>Objetivo: Programar aplicaciones usando IntelliJ y </a:t>
            </a:r>
            <a:r>
              <a:rPr lang="es-ES" sz="4000" dirty="0" err="1"/>
              <a:t>JavaFX</a:t>
            </a:r>
            <a:endParaRPr lang="es-ES" sz="4000" dirty="0"/>
          </a:p>
        </p:txBody>
      </p:sp>
      <p:sp>
        <p:nvSpPr>
          <p:cNvPr id="3074" name="Subtitle 2">
            <a:extLst>
              <a:ext uri="{FF2B5EF4-FFF2-40B4-BE49-F238E27FC236}">
                <a16:creationId xmlns:a16="http://schemas.microsoft.com/office/drawing/2014/main" id="{FBAC81FB-EF25-B643-B283-6C274555A0A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799" y="3602038"/>
            <a:ext cx="10668001" cy="2290762"/>
          </a:xfrm>
        </p:spPr>
        <p:txBody>
          <a:bodyPr/>
          <a:lstStyle/>
          <a:p>
            <a:r>
              <a:rPr lang="es-ES" dirty="0"/>
              <a:t>ELO329: Diseño y Programación Orientados a Objetos</a:t>
            </a:r>
          </a:p>
          <a:p>
            <a:r>
              <a:rPr lang="es-ES_tradnl" altLang="en-CL" dirty="0"/>
              <a:t>Departamento de Electrónica</a:t>
            </a:r>
          </a:p>
          <a:p>
            <a:r>
              <a:rPr lang="es-ES_tradnl" altLang="en-CL" dirty="0"/>
              <a:t>Universidad Técnica Federico Santa María</a:t>
            </a:r>
          </a:p>
          <a:p>
            <a:r>
              <a:rPr lang="es-CL" spc="-1" dirty="0">
                <a:solidFill>
                  <a:srgbClr val="000000"/>
                </a:solidFill>
                <a:latin typeface="Arial"/>
                <a:ea typeface="Arial"/>
              </a:rPr>
              <a:t>Este material ha sido preparado desde varias fuentes, entre ellas el material del Dr. Paul Fodor, </a:t>
            </a:r>
            <a:r>
              <a:rPr lang="es-CL" spc="-1" dirty="0" err="1">
                <a:solidFill>
                  <a:srgbClr val="000000"/>
                </a:solidFill>
                <a:latin typeface="Arial"/>
                <a:ea typeface="Arial"/>
              </a:rPr>
              <a:t>Stony</a:t>
            </a:r>
            <a:r>
              <a:rPr lang="es-CL" spc="-1" dirty="0">
                <a:solidFill>
                  <a:srgbClr val="000000"/>
                </a:solidFill>
                <a:latin typeface="Arial"/>
                <a:ea typeface="Arial"/>
              </a:rPr>
              <a:t> Brook </a:t>
            </a:r>
            <a:r>
              <a:rPr lang="es-CL" spc="-1" dirty="0" err="1">
                <a:solidFill>
                  <a:srgbClr val="000000"/>
                </a:solidFill>
                <a:latin typeface="Arial"/>
                <a:ea typeface="Arial"/>
              </a:rPr>
              <a:t>University</a:t>
            </a:r>
            <a:endParaRPr lang="es-ES" spc="-1" dirty="0"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992F1-426E-0A44-8A48-A8AA5008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AA56A-1EFE-AB4D-88F2-9189B15B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7212-83C0-BD4A-AAC5-B1605D949D77}" type="slidenum">
              <a:rPr lang="es-ES_tradnl" smtClean="0"/>
              <a:pPr/>
              <a:t>1</a:t>
            </a:fld>
            <a:endParaRPr lang="es-ES_trad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0B0F-5E10-D9C9-E534-79344BCD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solo Java en IntelliJ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E16D-FAC6-3C11-159B-53EBAAAF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744612"/>
          </a:xfrm>
        </p:spPr>
        <p:txBody>
          <a:bodyPr>
            <a:normAutofit fontScale="92500"/>
          </a:bodyPr>
          <a:lstStyle/>
          <a:p>
            <a:r>
              <a:rPr lang="es-ES_tradnl" dirty="0"/>
              <a:t>Paso 3: Cree el código de su aplicación (por ejemplo </a:t>
            </a:r>
            <a:r>
              <a:rPr lang="es-ES_tradnl" dirty="0" err="1"/>
              <a:t>copy</a:t>
            </a:r>
            <a:r>
              <a:rPr lang="es-ES_tradnl" dirty="0"/>
              <a:t>-paste de </a:t>
            </a:r>
            <a:r>
              <a:rPr lang="es-ES_tradnl" dirty="0" err="1"/>
              <a:t>gitlab</a:t>
            </a:r>
            <a:r>
              <a:rPr lang="es-ES_tradnl" dirty="0"/>
              <a:t>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2D36-0035-4C23-0052-71F5AB05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78067-4505-5E00-42C4-2D5A4AD5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10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F6EB3-E862-CC04-EAA1-4DD500552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32" y="1556350"/>
            <a:ext cx="7940736" cy="5220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B06F26-A33E-BEB2-C568-8A24A900B19A}"/>
              </a:ext>
            </a:extLst>
          </p:cNvPr>
          <p:cNvSpPr txBox="1"/>
          <p:nvPr/>
        </p:nvSpPr>
        <p:spPr>
          <a:xfrm>
            <a:off x="7984274" y="2843426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 err="1">
                <a:latin typeface="Arial" panose="020B0604020202020204" pitchFamily="34" charset="0"/>
                <a:cs typeface="Arial" panose="020B0604020202020204" pitchFamily="34" charset="0"/>
              </a:rPr>
              <a:t>IntellJ</a:t>
            </a: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 no reconoce las clases… (en rojo)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Debemos indicar dónde están (biblioteca </a:t>
            </a:r>
            <a:r>
              <a:rPr lang="es-ES_tradnl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JavaFX</a:t>
            </a:r>
            <a:r>
              <a:rPr lang="es-ES_tradnl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707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1D5B-20E2-F66C-C015-0317F6A8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solo Java en IntelliJ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BA127-23C2-2F89-B773-D6B9FA47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Paso 4: Configuración de biblioteca </a:t>
            </a:r>
            <a:r>
              <a:rPr lang="es-ES_tradnl" dirty="0" err="1"/>
              <a:t>JavaFX</a:t>
            </a:r>
            <a:r>
              <a:rPr lang="es-ES_tradnl" dirty="0"/>
              <a:t> (en analogía a –module-</a:t>
            </a:r>
            <a:r>
              <a:rPr lang="es-ES_tradnl" dirty="0" err="1"/>
              <a:t>path</a:t>
            </a:r>
            <a:r>
              <a:rPr lang="es-ES_tradnl" dirty="0"/>
              <a:t> …) </a:t>
            </a:r>
          </a:p>
          <a:p>
            <a:pPr lvl="1"/>
            <a:r>
              <a:rPr lang="es-ES_tradnl" dirty="0"/>
              <a:t>Botón derecho sobre nombre del proyecto </a:t>
            </a:r>
            <a:r>
              <a:rPr lang="es-ES_tradnl" dirty="0" err="1"/>
              <a:t>MyFirstJavaFX</a:t>
            </a:r>
            <a:r>
              <a:rPr lang="es-ES_tradnl" dirty="0"/>
              <a:t> -&gt; Open Module </a:t>
            </a:r>
            <a:r>
              <a:rPr lang="es-ES_tradnl" dirty="0" err="1"/>
              <a:t>Settings</a:t>
            </a:r>
            <a:endParaRPr lang="es-ES_tradnl" dirty="0"/>
          </a:p>
          <a:p>
            <a:pPr lvl="1"/>
            <a:r>
              <a:rPr lang="es-ES_tradnl" dirty="0"/>
              <a:t>Seleccione </a:t>
            </a:r>
            <a:r>
              <a:rPr lang="es-ES_tradnl" dirty="0" err="1"/>
              <a:t>Libraries</a:t>
            </a:r>
            <a:r>
              <a:rPr lang="es-ES_tradnl" dirty="0"/>
              <a:t> a la izquierda, luego +, y seleccione directorio </a:t>
            </a:r>
            <a:r>
              <a:rPr lang="es-ES_tradnl" dirty="0" err="1"/>
              <a:t>lib</a:t>
            </a:r>
            <a:r>
              <a:rPr lang="es-ES_tradnl" dirty="0"/>
              <a:t> donde usted descargó </a:t>
            </a:r>
            <a:r>
              <a:rPr lang="es-ES_tradnl" dirty="0" err="1"/>
              <a:t>JavaFX</a:t>
            </a:r>
            <a:r>
              <a:rPr lang="es-ES_tradnl" dirty="0"/>
              <a:t>, Seleccione OK.</a:t>
            </a:r>
          </a:p>
          <a:p>
            <a:endParaRPr lang="es-ES_trad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C15C8-D263-0C1A-D985-6744C816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58F9E-5911-E1A7-7418-6DC7555E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11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6AD00-83D8-7BAA-AC60-49CDF30F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3549178"/>
            <a:ext cx="8058150" cy="34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2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1D5B-20E2-F66C-C015-0317F6A8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solo Java en IntelliJ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BA127-23C2-2F89-B773-D6B9FA47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Si lo previo estuvo bien, ahora su código se ve así (notar que las clases no están en rojo):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C15C8-D263-0C1A-D985-6744C816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58F9E-5911-E1A7-7418-6DC7555E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12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C08CB-5938-90AC-23B3-07E1F6ED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2" y="1847251"/>
            <a:ext cx="7572086" cy="54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5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1A0C6-99A8-848D-CF0D-952BEAC6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Compilación y ejecución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50C51-8633-DCE9-DC50-5BA00EB25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1732903"/>
          </a:xfrm>
        </p:spPr>
        <p:txBody>
          <a:bodyPr>
            <a:normAutofit lnSpcReduction="10000"/>
          </a:bodyPr>
          <a:lstStyle/>
          <a:p>
            <a:r>
              <a:rPr lang="es-ES_tradnl" dirty="0"/>
              <a:t>Compilación: presione el martillo en lado superior derecho, debería ser OK</a:t>
            </a:r>
          </a:p>
          <a:p>
            <a:r>
              <a:rPr lang="es-ES_tradnl" dirty="0"/>
              <a:t>Ejecución: debería arrojar un error: no hemos especificado las componentes usadas (análogo a –</a:t>
            </a:r>
            <a:r>
              <a:rPr lang="es-ES_tradnl" dirty="0" err="1"/>
              <a:t>add</a:t>
            </a:r>
            <a:r>
              <a:rPr lang="es-ES_tradnl" dirty="0"/>
              <a:t>-modules </a:t>
            </a:r>
            <a:r>
              <a:rPr lang="es-ES_tradnl" dirty="0" err="1"/>
              <a:t>javafx.controls</a:t>
            </a:r>
            <a:r>
              <a:rPr lang="es-ES_tradnl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85FBC-42BE-8858-85EA-A4DA48EC6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46A4D-F18F-E3CF-5D3A-76AE7340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13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6784B-32E4-8F3C-77E9-C508C867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19" y="2518301"/>
            <a:ext cx="10714181" cy="47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8521-E7B0-7F10-7B55-127381F3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Edición de la configuración de ejecución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C79B5-9B84-3059-4AF2-94811600D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76" y="1174095"/>
            <a:ext cx="11712448" cy="1206430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Selecciones Run -&gt; </a:t>
            </a:r>
            <a:r>
              <a:rPr lang="es-ES_tradnl" dirty="0" err="1"/>
              <a:t>Edit</a:t>
            </a:r>
            <a:r>
              <a:rPr lang="es-ES_tradnl" dirty="0"/>
              <a:t> </a:t>
            </a:r>
            <a:r>
              <a:rPr lang="es-ES_tradnl" dirty="0" err="1"/>
              <a:t>Configurations</a:t>
            </a:r>
            <a:r>
              <a:rPr lang="es-ES_tradnl" dirty="0"/>
              <a:t>...</a:t>
            </a:r>
          </a:p>
          <a:p>
            <a:r>
              <a:rPr lang="es-ES_tradnl" dirty="0"/>
              <a:t>Seleccione </a:t>
            </a:r>
            <a:r>
              <a:rPr lang="es-ES_tradnl" dirty="0" err="1"/>
              <a:t>Modify</a:t>
            </a:r>
            <a:r>
              <a:rPr lang="es-ES_tradnl" dirty="0"/>
              <a:t> </a:t>
            </a:r>
            <a:r>
              <a:rPr lang="es-ES_tradnl" dirty="0" err="1"/>
              <a:t>options</a:t>
            </a:r>
            <a:r>
              <a:rPr lang="es-ES_tradnl" dirty="0"/>
              <a:t> -&gt; </a:t>
            </a:r>
            <a:r>
              <a:rPr lang="es-ES_tradnl" dirty="0" err="1"/>
              <a:t>Add</a:t>
            </a:r>
            <a:r>
              <a:rPr lang="es-ES_tradnl" dirty="0"/>
              <a:t> VM </a:t>
            </a:r>
            <a:r>
              <a:rPr lang="es-ES_tradnl" dirty="0" err="1"/>
              <a:t>options</a:t>
            </a:r>
            <a:r>
              <a:rPr lang="es-ES_tradnl" dirty="0"/>
              <a:t>. Copie las usadas compilar en línea de comando.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49562-2074-BE97-CD5B-D5E209396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4F22A-1F1E-B18D-9A53-6A4C5731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14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C3636-A91C-C6AA-868A-65F68937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85" y="1865549"/>
            <a:ext cx="8512294" cy="543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25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8521-E7B0-7F10-7B55-127381F3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Ejecución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C79B5-9B84-3059-4AF2-94811600D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76" y="1174095"/>
            <a:ext cx="11712448" cy="1206430"/>
          </a:xfrm>
        </p:spPr>
        <p:txBody>
          <a:bodyPr>
            <a:normAutofit/>
          </a:bodyPr>
          <a:lstStyle/>
          <a:p>
            <a:r>
              <a:rPr lang="es-ES_tradnl" dirty="0"/>
              <a:t>Selecciones Run o de la interfaz el botón simétrico al martillo.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49562-2074-BE97-CD5B-D5E209396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4F22A-1F1E-B18D-9A53-6A4C5731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15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E5D02-1EC6-EC46-3F16-D3937AF4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777310"/>
            <a:ext cx="3962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45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AA92A3-F31A-5F01-D6D5-5342DBBA3F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pc="-1" dirty="0">
                <a:latin typeface="Arial"/>
              </a:rPr>
              <a:t>Volvamos a </a:t>
            </a:r>
            <a:r>
              <a:rPr lang="es-ES" spc="-1" dirty="0" err="1">
                <a:latin typeface="Arial"/>
              </a:rPr>
              <a:t>JavaFX</a:t>
            </a:r>
            <a:br>
              <a:rPr lang="es-ES" spc="-1" dirty="0">
                <a:latin typeface="Arial"/>
              </a:rPr>
            </a:br>
            <a:r>
              <a:rPr lang="es-ES" spc="-1" dirty="0">
                <a:latin typeface="Arial"/>
              </a:rPr>
              <a:t>Propiedades y Vínculos,</a:t>
            </a:r>
            <a:br>
              <a:rPr lang="es-ES" spc="-1" dirty="0">
                <a:latin typeface="Arial"/>
              </a:rPr>
            </a:br>
            <a:r>
              <a:rPr lang="es-ES" spc="-1" dirty="0">
                <a:latin typeface="Arial"/>
              </a:rPr>
              <a:t>Eventos de teclado y mouse</a:t>
            </a:r>
            <a:endParaRPr lang="es-ES_tradnl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0E115DA-5664-4CCA-5CF7-FE1393677A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C056B-FDFB-9CC4-364F-5B2DA280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E7A091-A950-CC3F-F308-24C36B2B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272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D40D-101B-2481-115B-9F049223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Propiedades y Vínculos (</a:t>
            </a:r>
            <a:r>
              <a:rPr lang="es-ES" dirty="0" err="1"/>
              <a:t>Property</a:t>
            </a:r>
            <a:r>
              <a:rPr lang="es-ES" dirty="0"/>
              <a:t>, </a:t>
            </a:r>
            <a:r>
              <a:rPr lang="es-ES" dirty="0" err="1"/>
              <a:t>Binding</a:t>
            </a:r>
            <a:r>
              <a:rPr lang="es-ES" dirty="0"/>
              <a:t>)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183A-011C-48F2-4320-887C9E7F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En </a:t>
            </a:r>
            <a:r>
              <a:rPr lang="es-ES" dirty="0" err="1"/>
              <a:t>JavaFX</a:t>
            </a:r>
            <a:r>
              <a:rPr lang="es-ES" dirty="0"/>
              <a:t>, las propiedades y vínculos son un mecanismo para expresar relación entre dos variables.</a:t>
            </a:r>
          </a:p>
          <a:p>
            <a:r>
              <a:rPr lang="es-ES" dirty="0"/>
              <a:t>Podemos pensar en una </a:t>
            </a:r>
            <a:r>
              <a:rPr lang="es-ES" dirty="0" err="1"/>
              <a:t>Property</a:t>
            </a:r>
            <a:r>
              <a:rPr lang="es-ES" dirty="0"/>
              <a:t> como un atributo cuyo cambio modifica otros.</a:t>
            </a:r>
          </a:p>
          <a:p>
            <a:r>
              <a:rPr lang="es-ES" dirty="0">
                <a:solidFill>
                  <a:srgbClr val="FF0000"/>
                </a:solidFill>
              </a:rPr>
              <a:t>Cuando un objeto A está vinculado a otro B, </a:t>
            </a:r>
            <a:r>
              <a:rPr lang="es-ES" dirty="0" err="1">
                <a:solidFill>
                  <a:srgbClr val="FF0000"/>
                </a:solidFill>
              </a:rPr>
              <a:t>A.bind</a:t>
            </a:r>
            <a:r>
              <a:rPr lang="es-ES" dirty="0">
                <a:solidFill>
                  <a:srgbClr val="FF0000"/>
                </a:solidFill>
              </a:rPr>
              <a:t>(B), un cambio en B es automáticamente reflejado en A</a:t>
            </a:r>
            <a:r>
              <a:rPr lang="es-ES" dirty="0"/>
              <a:t>.</a:t>
            </a:r>
          </a:p>
          <a:p>
            <a:r>
              <a:rPr lang="es-ES" dirty="0" err="1"/>
              <a:t>Bindings</a:t>
            </a:r>
            <a:r>
              <a:rPr lang="es-ES" dirty="0"/>
              <a:t> son usadas por las </a:t>
            </a:r>
            <a:r>
              <a:rPr lang="es-ES" dirty="0" err="1"/>
              <a:t>GUIs</a:t>
            </a:r>
            <a:r>
              <a:rPr lang="es-ES" dirty="0"/>
              <a:t> (interfaces gráficas) para mantener el despliegue sincronizado con los datos de la aplicación.</a:t>
            </a:r>
          </a:p>
          <a:p>
            <a:pPr lvl="1"/>
            <a:r>
              <a:rPr lang="es-ES" dirty="0"/>
              <a:t>Ejemplo: Si un programa cambia el texto de un “</a:t>
            </a:r>
            <a:r>
              <a:rPr lang="es-ES" dirty="0" err="1"/>
              <a:t>label</a:t>
            </a:r>
            <a:r>
              <a:rPr lang="es-ES" dirty="0"/>
              <a:t>”, la GUI debe reflejar ese cambio en su vista.</a:t>
            </a:r>
          </a:p>
          <a:p>
            <a:r>
              <a:rPr lang="es-ES" dirty="0"/>
              <a:t>Este concepto fue usado en el ejemplo </a:t>
            </a:r>
            <a:r>
              <a:rPr lang="es-ES" dirty="0">
                <a:hlinkClick r:id="rId2"/>
              </a:rPr>
              <a:t>ShowCircleCentered.java</a:t>
            </a:r>
            <a:endParaRPr lang="es-ES" dirty="0"/>
          </a:p>
          <a:p>
            <a:r>
              <a:rPr lang="es-ES" dirty="0"/>
              <a:t>Para mantener el círculo centrado en el </a:t>
            </a:r>
            <a:r>
              <a:rPr lang="es-ES" dirty="0" err="1"/>
              <a:t>pane</a:t>
            </a:r>
            <a:r>
              <a:rPr lang="es-ES" dirty="0"/>
              <a:t> (cristal de la escena), se usó:</a:t>
            </a:r>
          </a:p>
          <a:p>
            <a:pPr lvl="1"/>
            <a:r>
              <a:rPr lang="es-ES" dirty="0" err="1"/>
              <a:t>circle.centerXProperty</a:t>
            </a:r>
            <a:r>
              <a:rPr lang="es-ES" dirty="0"/>
              <a:t>().</a:t>
            </a:r>
            <a:r>
              <a:rPr lang="es-ES" dirty="0" err="1"/>
              <a:t>bind</a:t>
            </a:r>
            <a:r>
              <a:rPr lang="es-ES" dirty="0"/>
              <a:t>(</a:t>
            </a:r>
            <a:r>
              <a:rPr lang="es-ES" dirty="0" err="1"/>
              <a:t>pane.widthProperty</a:t>
            </a:r>
            <a:r>
              <a:rPr lang="es-ES" dirty="0"/>
              <a:t>().divide(2));</a:t>
            </a:r>
          </a:p>
          <a:p>
            <a:pPr lvl="1"/>
            <a:r>
              <a:rPr lang="es-ES" dirty="0"/>
              <a:t>Así, un cambio en el ancho del </a:t>
            </a:r>
            <a:r>
              <a:rPr lang="es-ES" dirty="0" err="1"/>
              <a:t>pane</a:t>
            </a:r>
            <a:r>
              <a:rPr lang="es-ES" dirty="0"/>
              <a:t> cambia posición X del centro del círculo.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138CA-9A60-9DA0-C00C-D7D76039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76E93-75F7-D4D7-9DC0-D083E14A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205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4E06-91D0-3D8E-5A42-F133AEA8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Vinculaciones en </a:t>
            </a:r>
            <a:r>
              <a:rPr lang="es-ES" dirty="0" err="1"/>
              <a:t>JavaFX</a:t>
            </a:r>
            <a:r>
              <a:rPr lang="es-ES" dirty="0"/>
              <a:t> 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5AE60-C92B-AC09-B88F-938FA0BC3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cambio hecho a una propiedad de un objeto se reflejará automáticamente en otro objeto.</a:t>
            </a:r>
          </a:p>
          <a:p>
            <a:pPr lvl="1"/>
            <a:r>
              <a:rPr lang="es-ES" dirty="0"/>
              <a:t>Una interfaz gráfica mantiene su despliegue automáticamente sincronizado con los datos de los objetos gráficos</a:t>
            </a:r>
          </a:p>
          <a:p>
            <a:pPr lvl="1"/>
            <a:r>
              <a:rPr lang="es-ES" dirty="0"/>
              <a:t>A través de vinculaciones se observa los cambios en los objetos gráficos de los cuales se depende.</a:t>
            </a:r>
          </a:p>
          <a:p>
            <a:r>
              <a:rPr lang="es-ES" dirty="0"/>
              <a:t>Veamos un ejemplo en un contexto no gráfico.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8E989-75CA-A2B5-10D8-003B463B1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1245B-A9A9-34B0-6291-A8DF0A6E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4600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560B-87CC-CAEF-A802-B2A1CD01B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Ejemplo: </a:t>
            </a:r>
            <a:r>
              <a:rPr lang="es-ES" dirty="0">
                <a:hlinkClick r:id="rId2"/>
              </a:rPr>
              <a:t>BindingDemo</a:t>
            </a:r>
            <a:endParaRPr lang="es-ES_trad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59B5A8-D69E-6940-CA73-EEDF9C64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import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javafx.beans.property.DoubleProperty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;</a:t>
            </a:r>
            <a:br>
              <a:rPr lang="es-ES" sz="1800" dirty="0"/>
            </a:br>
            <a:r>
              <a:rPr lang="es-ES" sz="18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import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javafx.beans.property.SimpleDoubleProperty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;</a:t>
            </a:r>
            <a:br>
              <a:rPr lang="es-ES" sz="1800" dirty="0"/>
            </a:br>
            <a:br>
              <a:rPr lang="es-ES" sz="1800" dirty="0"/>
            </a:b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class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  <a:hlinkClick r:id="rId2"/>
              </a:rPr>
              <a:t>BindingDemo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{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static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main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[]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args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) {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d1 = </a:t>
            </a:r>
            <a:r>
              <a:rPr lang="es-ES" sz="1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SimpleDoubleProperty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(1.0);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d2 = </a:t>
            </a:r>
            <a:r>
              <a:rPr lang="es-ES" sz="1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SimpleDoubleProperty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(2.0);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d1.bind(d2);  // d1 </a:t>
            </a:r>
            <a:r>
              <a:rPr lang="es-ES" sz="1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value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is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bound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to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 d2 </a:t>
            </a:r>
            <a:r>
              <a:rPr lang="es-ES" sz="1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value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.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System.out.println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"d1 </a:t>
            </a:r>
            <a:r>
              <a:rPr lang="es-ES" sz="1800" spc="-1" dirty="0" err="1">
                <a:solidFill>
                  <a:srgbClr val="00A000"/>
                </a:solidFill>
                <a:latin typeface="Courier New"/>
                <a:ea typeface="Courier New"/>
              </a:rPr>
              <a:t>is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 "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+ d1.getValue()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          + 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" and d2 </a:t>
            </a:r>
            <a:r>
              <a:rPr lang="es-ES" sz="1800" spc="-1" dirty="0" err="1">
                <a:solidFill>
                  <a:srgbClr val="00A000"/>
                </a:solidFill>
                <a:latin typeface="Courier New"/>
                <a:ea typeface="Courier New"/>
              </a:rPr>
              <a:t>is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 "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+ d2.getValue());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  d2.setValue(70.2);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System.out.println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"d1 </a:t>
            </a:r>
            <a:r>
              <a:rPr lang="es-ES" sz="1800" spc="-1" dirty="0" err="1">
                <a:solidFill>
                  <a:srgbClr val="00A000"/>
                </a:solidFill>
                <a:latin typeface="Courier New"/>
                <a:ea typeface="Courier New"/>
              </a:rPr>
              <a:t>is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 "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+ d1.getValue()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          + 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" and d2 </a:t>
            </a:r>
            <a:r>
              <a:rPr lang="es-ES" sz="1800" spc="-1" dirty="0" err="1">
                <a:solidFill>
                  <a:srgbClr val="00A000"/>
                </a:solidFill>
                <a:latin typeface="Courier New"/>
                <a:ea typeface="Courier New"/>
              </a:rPr>
              <a:t>is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 "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+ d2.getValue());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s-ES" sz="1800" spc="-1" dirty="0">
              <a:solidFill>
                <a:srgbClr val="000000"/>
              </a:solidFill>
              <a:latin typeface="FreeSans"/>
            </a:endParaRP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B501F-27D2-33BF-29AC-79C3800D5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CFECB-FF9F-3AE5-CA2B-44737F363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19</a:t>
            </a:fld>
            <a:endParaRPr lang="es-ES_tradnl"/>
          </a:p>
        </p:txBody>
      </p:sp>
      <p:sp>
        <p:nvSpPr>
          <p:cNvPr id="10" name="TextShape 3">
            <a:extLst>
              <a:ext uri="{FF2B5EF4-FFF2-40B4-BE49-F238E27FC236}">
                <a16:creationId xmlns:a16="http://schemas.microsoft.com/office/drawing/2014/main" id="{AF0ABEDB-88A8-99E3-3221-03156DF81A93}"/>
              </a:ext>
            </a:extLst>
          </p:cNvPr>
          <p:cNvSpPr txBox="1"/>
          <p:nvPr/>
        </p:nvSpPr>
        <p:spPr>
          <a:xfrm>
            <a:off x="2181279" y="5214010"/>
            <a:ext cx="6215589" cy="114234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s-ES" sz="1600" b="0" strike="noStrike" spc="-1" dirty="0">
                <a:latin typeface="Arial"/>
              </a:rPr>
              <a:t>La salida es:</a:t>
            </a:r>
          </a:p>
          <a:p>
            <a:r>
              <a:rPr lang="es-ES" sz="1600" b="0" strike="noStrike" spc="-1" dirty="0">
                <a:latin typeface="Arial"/>
              </a:rPr>
              <a:t>d1 </a:t>
            </a:r>
            <a:r>
              <a:rPr lang="es-ES" sz="1600" b="0" strike="noStrike" spc="-1" dirty="0" err="1">
                <a:latin typeface="Arial"/>
              </a:rPr>
              <a:t>is</a:t>
            </a:r>
            <a:r>
              <a:rPr lang="es-ES" sz="1600" b="0" strike="noStrike" spc="-1" dirty="0">
                <a:latin typeface="Arial"/>
              </a:rPr>
              <a:t> 2.0 and d2 </a:t>
            </a:r>
            <a:r>
              <a:rPr lang="es-ES" sz="1600" b="0" strike="noStrike" spc="-1" dirty="0" err="1">
                <a:latin typeface="Arial"/>
              </a:rPr>
              <a:t>is</a:t>
            </a:r>
            <a:r>
              <a:rPr lang="es-ES" sz="1600" b="0" strike="noStrike" spc="-1" dirty="0">
                <a:latin typeface="Arial"/>
              </a:rPr>
              <a:t> 2.0</a:t>
            </a:r>
          </a:p>
          <a:p>
            <a:r>
              <a:rPr lang="es-ES" sz="1600" b="0" strike="noStrike" spc="-1" dirty="0">
                <a:latin typeface="Arial"/>
              </a:rPr>
              <a:t>d1 </a:t>
            </a:r>
            <a:r>
              <a:rPr lang="es-ES" sz="1600" b="0" strike="noStrike" spc="-1" dirty="0" err="1">
                <a:latin typeface="Arial"/>
              </a:rPr>
              <a:t>is</a:t>
            </a:r>
            <a:r>
              <a:rPr lang="es-ES" sz="1600" b="0" strike="noStrike" spc="-1" dirty="0">
                <a:latin typeface="Arial"/>
              </a:rPr>
              <a:t> 70.2 and d2 </a:t>
            </a:r>
            <a:r>
              <a:rPr lang="es-ES" sz="1600" b="0" strike="noStrike" spc="-1" dirty="0" err="1">
                <a:latin typeface="Arial"/>
              </a:rPr>
              <a:t>is</a:t>
            </a:r>
            <a:r>
              <a:rPr lang="es-ES" sz="1600" b="0" strike="noStrike" spc="-1" dirty="0">
                <a:latin typeface="Arial"/>
              </a:rPr>
              <a:t> 70.2. /* Notar cambio en d1, aun cuando el</a:t>
            </a:r>
            <a:br>
              <a:rPr lang="es-ES" sz="1600" b="0" strike="noStrike" spc="-1" dirty="0">
                <a:latin typeface="Arial"/>
              </a:rPr>
            </a:br>
            <a:r>
              <a:rPr lang="es-ES" sz="1600" b="0" strike="noStrike" spc="-1" dirty="0">
                <a:latin typeface="Arial"/>
              </a:rPr>
              <a:t>     		            programa solo cambió d2. */</a:t>
            </a:r>
          </a:p>
        </p:txBody>
      </p:sp>
      <p:sp>
        <p:nvSpPr>
          <p:cNvPr id="11" name="TextShape 4">
            <a:extLst>
              <a:ext uri="{FF2B5EF4-FFF2-40B4-BE49-F238E27FC236}">
                <a16:creationId xmlns:a16="http://schemas.microsoft.com/office/drawing/2014/main" id="{F7A63A0D-63A2-09B9-14A0-AA31723FA13D}"/>
              </a:ext>
            </a:extLst>
          </p:cNvPr>
          <p:cNvSpPr txBox="1"/>
          <p:nvPr/>
        </p:nvSpPr>
        <p:spPr>
          <a:xfrm>
            <a:off x="9488859" y="1784213"/>
            <a:ext cx="1602720" cy="328320"/>
          </a:xfrm>
          <a:prstGeom prst="rect">
            <a:avLst/>
          </a:prstGeom>
          <a:noFill/>
          <a:ln w="12600">
            <a:solidFill>
              <a:srgbClr val="0000FF"/>
            </a:solidFill>
            <a:round/>
          </a:ln>
        </p:spPr>
        <p:txBody>
          <a:bodyPr lIns="96120" tIns="51120" rIns="96120" bIns="51120">
            <a:noAutofit/>
          </a:bodyPr>
          <a:lstStyle/>
          <a:p>
            <a:r>
              <a:rPr lang="es-ES" sz="1600" b="0" strike="noStrike" spc="-1">
                <a:latin typeface="Arial"/>
              </a:rPr>
              <a:t>DoubleProperty</a:t>
            </a:r>
          </a:p>
        </p:txBody>
      </p:sp>
      <p:sp>
        <p:nvSpPr>
          <p:cNvPr id="12" name="TextShape 5">
            <a:extLst>
              <a:ext uri="{FF2B5EF4-FFF2-40B4-BE49-F238E27FC236}">
                <a16:creationId xmlns:a16="http://schemas.microsoft.com/office/drawing/2014/main" id="{35790200-EE7C-6299-0F27-202AE573CAC9}"/>
              </a:ext>
            </a:extLst>
          </p:cNvPr>
          <p:cNvSpPr txBox="1"/>
          <p:nvPr/>
        </p:nvSpPr>
        <p:spPr>
          <a:xfrm>
            <a:off x="9178179" y="3054293"/>
            <a:ext cx="2224440" cy="328320"/>
          </a:xfrm>
          <a:prstGeom prst="rect">
            <a:avLst/>
          </a:prstGeom>
          <a:noFill/>
          <a:ln w="12600">
            <a:solidFill>
              <a:srgbClr val="0000FF"/>
            </a:solidFill>
            <a:round/>
          </a:ln>
        </p:spPr>
        <p:txBody>
          <a:bodyPr lIns="96120" tIns="51120" rIns="96120" bIns="51120">
            <a:noAutofit/>
          </a:bodyPr>
          <a:lstStyle/>
          <a:p>
            <a:r>
              <a:rPr lang="es-ES" sz="1600" b="0" strike="noStrike" spc="-1">
                <a:latin typeface="Arial"/>
              </a:rPr>
              <a:t>SimpleDoubleProperty</a:t>
            </a:r>
          </a:p>
        </p:txBody>
      </p:sp>
      <p:sp>
        <p:nvSpPr>
          <p:cNvPr id="13" name="TextShape 6">
            <a:extLst>
              <a:ext uri="{FF2B5EF4-FFF2-40B4-BE49-F238E27FC236}">
                <a16:creationId xmlns:a16="http://schemas.microsoft.com/office/drawing/2014/main" id="{DB7972C1-1C86-DD80-802C-5143416EE808}"/>
              </a:ext>
            </a:extLst>
          </p:cNvPr>
          <p:cNvSpPr txBox="1"/>
          <p:nvPr/>
        </p:nvSpPr>
        <p:spPr>
          <a:xfrm>
            <a:off x="9257379" y="2401973"/>
            <a:ext cx="2066040" cy="328320"/>
          </a:xfrm>
          <a:prstGeom prst="rect">
            <a:avLst/>
          </a:prstGeom>
          <a:noFill/>
          <a:ln w="12600">
            <a:solidFill>
              <a:srgbClr val="0000FF"/>
            </a:solidFill>
            <a:round/>
          </a:ln>
        </p:spPr>
        <p:txBody>
          <a:bodyPr lIns="96120" tIns="51120" rIns="96120" bIns="51120">
            <a:noAutofit/>
          </a:bodyPr>
          <a:lstStyle/>
          <a:p>
            <a:r>
              <a:rPr lang="es-ES" sz="1600" b="0" strike="noStrike" spc="-1">
                <a:latin typeface="Arial"/>
              </a:rPr>
              <a:t>DoublePropertyBase</a:t>
            </a:r>
          </a:p>
        </p:txBody>
      </p:sp>
      <p:sp>
        <p:nvSpPr>
          <p:cNvPr id="14" name="TextShape 7">
            <a:extLst>
              <a:ext uri="{FF2B5EF4-FFF2-40B4-BE49-F238E27FC236}">
                <a16:creationId xmlns:a16="http://schemas.microsoft.com/office/drawing/2014/main" id="{AEB5AFA6-4B71-B114-6364-4F5E61A609DF}"/>
              </a:ext>
            </a:extLst>
          </p:cNvPr>
          <p:cNvSpPr txBox="1"/>
          <p:nvPr/>
        </p:nvSpPr>
        <p:spPr>
          <a:xfrm>
            <a:off x="8671659" y="3894893"/>
            <a:ext cx="3132000" cy="10591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tIns="45000" rIns="90000" bIns="45000">
            <a:noAutofit/>
          </a:bodyPr>
          <a:lstStyle/>
          <a:p>
            <a:r>
              <a:rPr lang="es-ES" sz="1600" b="0" strike="noStrike" spc="-1" dirty="0">
                <a:latin typeface="Arial"/>
              </a:rPr>
              <a:t>La clase </a:t>
            </a:r>
            <a:r>
              <a:rPr lang="es-ES" sz="1600" b="0" strike="noStrike" spc="-1" dirty="0" err="1">
                <a:latin typeface="Arial"/>
              </a:rPr>
              <a:t>SimpleDoubleProperty</a:t>
            </a:r>
            <a:r>
              <a:rPr lang="es-ES" sz="1600" b="0" strike="noStrike" spc="-1" dirty="0">
                <a:latin typeface="Arial"/>
              </a:rPr>
              <a:t> contiene un único número </a:t>
            </a:r>
            <a:r>
              <a:rPr lang="es-ES" sz="1600" b="0" strike="noStrike" spc="-1" dirty="0" err="1">
                <a:latin typeface="Arial"/>
              </a:rPr>
              <a:t>double</a:t>
            </a:r>
            <a:r>
              <a:rPr lang="es-ES" sz="1600" b="0" strike="noStrike" spc="-1" dirty="0">
                <a:latin typeface="Arial"/>
              </a:rPr>
              <a:t> con todo lo necesario para ser vinculable.</a:t>
            </a:r>
          </a:p>
        </p:txBody>
      </p:sp>
      <p:cxnSp>
        <p:nvCxnSpPr>
          <p:cNvPr id="15" name="Line 8">
            <a:extLst>
              <a:ext uri="{FF2B5EF4-FFF2-40B4-BE49-F238E27FC236}">
                <a16:creationId xmlns:a16="http://schemas.microsoft.com/office/drawing/2014/main" id="{E3A8E2E7-BDAA-EDC5-BBB6-CE4F1E075D7D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0290219" y="2730293"/>
            <a:ext cx="360" cy="324360"/>
          </a:xfrm>
          <a:prstGeom prst="straightConnector1">
            <a:avLst/>
          </a:prstGeom>
          <a:ln w="1908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6" name="Line 9">
            <a:extLst>
              <a:ext uri="{FF2B5EF4-FFF2-40B4-BE49-F238E27FC236}">
                <a16:creationId xmlns:a16="http://schemas.microsoft.com/office/drawing/2014/main" id="{7B13F8BA-F15E-3625-75CD-42B90576600E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flipV="1">
            <a:off x="10290219" y="2112533"/>
            <a:ext cx="360" cy="289800"/>
          </a:xfrm>
          <a:prstGeom prst="straightConnector1">
            <a:avLst/>
          </a:prstGeom>
          <a:ln w="19080">
            <a:solidFill>
              <a:srgbClr val="000000"/>
            </a:solidFill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49297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DBA7-2E0C-1CBA-046E-5F83D5FD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Aplicaciones Gráfica en IntelliJ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3459-9E52-9AC4-5A7E-0DCC42569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/>
              <a:t>Podemos mencionar dos formas para desarrollar Interfaces Gráficas de Usuario en IntelliJ:</a:t>
            </a:r>
          </a:p>
          <a:p>
            <a:pPr lvl="1"/>
            <a:r>
              <a:rPr lang="es-ES_tradnl" dirty="0"/>
              <a:t>Especificación de la interfaz gráfica en XML (Extensible </a:t>
            </a:r>
            <a:r>
              <a:rPr lang="es-ES_tradnl" dirty="0" err="1"/>
              <a:t>Markup</a:t>
            </a:r>
            <a:r>
              <a:rPr lang="es-ES_tradnl" dirty="0"/>
              <a:t> </a:t>
            </a:r>
            <a:r>
              <a:rPr lang="es-ES_tradnl" dirty="0" err="1"/>
              <a:t>Language</a:t>
            </a:r>
            <a:r>
              <a:rPr lang="es-ES_tradnl" dirty="0"/>
              <a:t> o Lenguaje de Marcas Extensible)</a:t>
            </a:r>
          </a:p>
          <a:p>
            <a:pPr lvl="1"/>
            <a:r>
              <a:rPr lang="es-ES_tradnl" dirty="0"/>
              <a:t>Uso de paquetes Java solamente </a:t>
            </a:r>
          </a:p>
          <a:p>
            <a:r>
              <a:rPr lang="es-ES_tradnl" dirty="0"/>
              <a:t>El uso de XML tiene al menos dos virtudes: </a:t>
            </a:r>
          </a:p>
          <a:p>
            <a:pPr lvl="1"/>
            <a:r>
              <a:rPr lang="es-ES_tradnl" dirty="0"/>
              <a:t>Separa el diseño de la interfaz de su programación</a:t>
            </a:r>
          </a:p>
          <a:p>
            <a:pPr lvl="1"/>
            <a:r>
              <a:rPr lang="es-ES_tradnl" dirty="0"/>
              <a:t>Existe software para que diseñadores puedan crear la apariencia visual de una aplicación (Ej. </a:t>
            </a:r>
            <a:r>
              <a:rPr lang="es-ES_tradnl" dirty="0">
                <a:hlinkClick r:id="rId2"/>
              </a:rPr>
              <a:t>Scene Builder</a:t>
            </a:r>
            <a:r>
              <a:rPr lang="es-ES_tradnl" dirty="0"/>
              <a:t>)</a:t>
            </a:r>
          </a:p>
          <a:p>
            <a:r>
              <a:rPr lang="es-ES_tradnl" dirty="0"/>
              <a:t>El uso de solo Java tiene como ventajas:</a:t>
            </a:r>
          </a:p>
          <a:p>
            <a:pPr lvl="1"/>
            <a:r>
              <a:rPr lang="es-ES_tradnl" dirty="0"/>
              <a:t>La lógica de la interfaz sigue los fundamentos de Java</a:t>
            </a:r>
          </a:p>
          <a:p>
            <a:pPr lvl="1"/>
            <a:r>
              <a:rPr lang="es-ES_tradnl" dirty="0"/>
              <a:t>Da mayor flexibilidad para desarrollar interfaces gráficas (Ej. caso de tarea 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2A545-0302-F4D1-CDD3-ED271CA1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161544-0BF4-DE78-6C85-FFFC8C78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0695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1B72D-7B18-053A-82D7-3A542A18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Ejemplo: </a:t>
            </a:r>
            <a:r>
              <a:rPr lang="es-ES" dirty="0">
                <a:hlinkClick r:id="rId2"/>
              </a:rPr>
              <a:t>BindingAddDemo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5EE95-FEB6-0282-A21B-CD720021D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clase </a:t>
            </a:r>
            <a:r>
              <a:rPr lang="es-ES" dirty="0" err="1"/>
              <a:t>DoubleExpresión</a:t>
            </a:r>
            <a:r>
              <a:rPr lang="es-ES" dirty="0"/>
              <a:t> tiene métodos para</a:t>
            </a:r>
            <a:br>
              <a:rPr lang="es-ES" dirty="0"/>
            </a:br>
            <a:r>
              <a:rPr lang="es-ES" dirty="0"/>
              <a:t>sumar, dividir, multiplicar y restar propiedades.</a:t>
            </a:r>
          </a:p>
          <a:p>
            <a:pPr marL="0" indent="0">
              <a:buNone/>
            </a:pP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import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javafx.beans.property.DoubleProperty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;</a:t>
            </a:r>
            <a:br>
              <a:rPr lang="es-ES" sz="1800" dirty="0"/>
            </a:b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import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javafx.beans.property.SimpleDoubleProperty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;</a:t>
            </a:r>
            <a:br>
              <a:rPr lang="es-ES" sz="1800" dirty="0"/>
            </a:b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import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javafx.beans.binding.DoubleBinding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br>
              <a:rPr lang="es-ES" sz="1800" dirty="0"/>
            </a:b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class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  <a:hlinkClick r:id="rId2"/>
              </a:rPr>
              <a:t>BindingAddDemo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{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</a:t>
            </a: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static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main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String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[]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args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) {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num1 = </a:t>
            </a:r>
            <a:r>
              <a:rPr lang="es-ES" sz="1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SimpleDoubleProperty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(3.0);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num2 = </a:t>
            </a:r>
            <a:r>
              <a:rPr lang="es-ES" sz="1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SimpleDoubleProperty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(7.0);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lang="es-ES" sz="1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DoubleBinding</a:t>
            </a:r>
            <a:r>
              <a:rPr lang="es-ES" sz="1800" b="1" spc="-1" dirty="0">
                <a:solidFill>
                  <a:srgbClr val="000000"/>
                </a:solidFill>
                <a:latin typeface="Courier New"/>
                <a:ea typeface="Courier New"/>
              </a:rPr>
              <a:t> sum = num1.add(num2);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System.out.println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"sum </a:t>
            </a:r>
            <a:r>
              <a:rPr lang="es-ES" sz="1800" spc="-1" dirty="0" err="1">
                <a:solidFill>
                  <a:srgbClr val="00A000"/>
                </a:solidFill>
                <a:latin typeface="Courier New"/>
                <a:ea typeface="Courier New"/>
              </a:rPr>
              <a:t>is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 : "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sum.getValue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());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num1.set(5.0);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System.out.println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1800" spc="-1" dirty="0" err="1">
                <a:solidFill>
                  <a:srgbClr val="00A000"/>
                </a:solidFill>
                <a:latin typeface="Courier New"/>
                <a:ea typeface="Courier New"/>
              </a:rPr>
              <a:t>Now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 sum </a:t>
            </a:r>
            <a:r>
              <a:rPr lang="es-ES" sz="1800" spc="-1" dirty="0" err="1">
                <a:solidFill>
                  <a:srgbClr val="00A000"/>
                </a:solidFill>
                <a:latin typeface="Courier New"/>
                <a:ea typeface="Courier New"/>
              </a:rPr>
              <a:t>is</a:t>
            </a:r>
            <a:r>
              <a:rPr lang="es-ES" sz="1800" spc="-1" dirty="0">
                <a:solidFill>
                  <a:srgbClr val="00A000"/>
                </a:solidFill>
                <a:latin typeface="Courier New"/>
                <a:ea typeface="Courier New"/>
              </a:rPr>
              <a:t> : "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+</a:t>
            </a:r>
            <a:r>
              <a:rPr lang="es-ES" sz="1800" spc="-1" dirty="0" err="1">
                <a:solidFill>
                  <a:srgbClr val="000000"/>
                </a:solidFill>
                <a:latin typeface="Courier New"/>
                <a:ea typeface="Courier New"/>
              </a:rPr>
              <a:t>sum.getValue</a:t>
            </a: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());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   }</a:t>
            </a:r>
            <a:br>
              <a:rPr lang="es-ES" sz="1800" dirty="0"/>
            </a:br>
            <a:r>
              <a:rPr lang="es-ES" sz="1800" spc="-1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s-E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2991B-B12B-C69E-041C-E29E5FFD6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B09E9-80AA-F231-7AAA-7BE46DB4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20</a:t>
            </a:fld>
            <a:endParaRPr lang="es-ES_tradnl"/>
          </a:p>
        </p:txBody>
      </p:sp>
      <p:sp>
        <p:nvSpPr>
          <p:cNvPr id="10" name="TextShape 10">
            <a:extLst>
              <a:ext uri="{FF2B5EF4-FFF2-40B4-BE49-F238E27FC236}">
                <a16:creationId xmlns:a16="http://schemas.microsoft.com/office/drawing/2014/main" id="{FEE3AE85-7E2F-1384-1FA9-A45A4320D039}"/>
              </a:ext>
            </a:extLst>
          </p:cNvPr>
          <p:cNvSpPr txBox="1"/>
          <p:nvPr/>
        </p:nvSpPr>
        <p:spPr>
          <a:xfrm>
            <a:off x="8494195" y="5567950"/>
            <a:ext cx="2342520" cy="924924"/>
          </a:xfrm>
          <a:prstGeom prst="rect">
            <a:avLst/>
          </a:prstGeom>
          <a:noFill/>
          <a:ln w="12600">
            <a:solidFill>
              <a:srgbClr val="0000FF"/>
            </a:solidFill>
            <a:round/>
          </a:ln>
        </p:spPr>
        <p:txBody>
          <a:bodyPr lIns="96120" tIns="51120" rIns="96120" bIns="51120">
            <a:noAutofit/>
          </a:bodyPr>
          <a:lstStyle/>
          <a:p>
            <a:r>
              <a:rPr lang="es-ES" b="0" strike="noStrike" spc="-1">
                <a:latin typeface="Arial" panose="020B0604020202020204" pitchFamily="34" charset="0"/>
                <a:cs typeface="Arial" panose="020B0604020202020204" pitchFamily="34" charset="0"/>
              </a:rPr>
              <a:t>La salida es:</a:t>
            </a:r>
            <a:br>
              <a:rPr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b="0" strike="noStrike" spc="-1">
                <a:latin typeface="Arial" panose="020B0604020202020204" pitchFamily="34" charset="0"/>
                <a:cs typeface="Arial" panose="020B0604020202020204" pitchFamily="34" charset="0"/>
              </a:rPr>
              <a:t>sum is : </a:t>
            </a:r>
            <a:r>
              <a:rPr lang="es-ES" b="0" strike="noStrike" spc="-1">
                <a:solidFill>
                  <a:srgbClr val="000000"/>
                </a:solidFill>
                <a:latin typeface="Arial" panose="020B0604020202020204" pitchFamily="34" charset="0"/>
                <a:ea typeface="Courier New"/>
                <a:cs typeface="Arial" panose="020B0604020202020204" pitchFamily="34" charset="0"/>
              </a:rPr>
              <a:t>10.0</a:t>
            </a:r>
            <a:br>
              <a:rPr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b="0" strike="noStrike" spc="-1">
                <a:solidFill>
                  <a:srgbClr val="000000"/>
                </a:solidFill>
                <a:latin typeface="Arial" panose="020B0604020202020204" pitchFamily="34" charset="0"/>
                <a:ea typeface="Courier New"/>
                <a:cs typeface="Arial" panose="020B0604020202020204" pitchFamily="34" charset="0"/>
              </a:rPr>
              <a:t>Now sum is : 12.0</a:t>
            </a:r>
            <a:endParaRPr lang="es-ES" b="0" strike="noStrike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Shape 3">
            <a:extLst>
              <a:ext uri="{FF2B5EF4-FFF2-40B4-BE49-F238E27FC236}">
                <a16:creationId xmlns:a16="http://schemas.microsoft.com/office/drawing/2014/main" id="{CDC1B574-D600-DD46-6973-278228CF9CE1}"/>
              </a:ext>
            </a:extLst>
          </p:cNvPr>
          <p:cNvSpPr txBox="1"/>
          <p:nvPr/>
        </p:nvSpPr>
        <p:spPr>
          <a:xfrm>
            <a:off x="9561000" y="2148240"/>
            <a:ext cx="1602720" cy="328320"/>
          </a:xfrm>
          <a:prstGeom prst="rect">
            <a:avLst/>
          </a:prstGeom>
          <a:noFill/>
          <a:ln w="12600">
            <a:solidFill>
              <a:srgbClr val="0000FF"/>
            </a:solidFill>
            <a:round/>
          </a:ln>
        </p:spPr>
        <p:txBody>
          <a:bodyPr lIns="96120" tIns="51120" rIns="96120" bIns="51120">
            <a:noAutofit/>
          </a:bodyPr>
          <a:lstStyle/>
          <a:p>
            <a:r>
              <a:rPr lang="es-ES" sz="1600" b="0" strike="noStrike" spc="-1">
                <a:latin typeface="Arial"/>
              </a:rPr>
              <a:t>DoubleProperty</a:t>
            </a:r>
          </a:p>
        </p:txBody>
      </p:sp>
      <p:sp>
        <p:nvSpPr>
          <p:cNvPr id="12" name="TextShape 4">
            <a:extLst>
              <a:ext uri="{FF2B5EF4-FFF2-40B4-BE49-F238E27FC236}">
                <a16:creationId xmlns:a16="http://schemas.microsoft.com/office/drawing/2014/main" id="{3E259548-5F1F-1B95-8543-9185A2830253}"/>
              </a:ext>
            </a:extLst>
          </p:cNvPr>
          <p:cNvSpPr txBox="1"/>
          <p:nvPr/>
        </p:nvSpPr>
        <p:spPr>
          <a:xfrm>
            <a:off x="9250320" y="3418320"/>
            <a:ext cx="2224440" cy="328320"/>
          </a:xfrm>
          <a:prstGeom prst="rect">
            <a:avLst/>
          </a:prstGeom>
          <a:noFill/>
          <a:ln w="12600">
            <a:solidFill>
              <a:srgbClr val="0000FF"/>
            </a:solidFill>
            <a:round/>
          </a:ln>
        </p:spPr>
        <p:txBody>
          <a:bodyPr lIns="96120" tIns="51120" rIns="96120" bIns="51120">
            <a:noAutofit/>
          </a:bodyPr>
          <a:lstStyle/>
          <a:p>
            <a:r>
              <a:rPr lang="es-ES" sz="1600" b="0" strike="noStrike" spc="-1">
                <a:latin typeface="Arial"/>
              </a:rPr>
              <a:t>SimpleDoubleProperty</a:t>
            </a:r>
          </a:p>
        </p:txBody>
      </p:sp>
      <p:sp>
        <p:nvSpPr>
          <p:cNvPr id="13" name="TextShape 5">
            <a:extLst>
              <a:ext uri="{FF2B5EF4-FFF2-40B4-BE49-F238E27FC236}">
                <a16:creationId xmlns:a16="http://schemas.microsoft.com/office/drawing/2014/main" id="{C272C53E-0158-0F3F-E416-B6E596869950}"/>
              </a:ext>
            </a:extLst>
          </p:cNvPr>
          <p:cNvSpPr txBox="1"/>
          <p:nvPr/>
        </p:nvSpPr>
        <p:spPr>
          <a:xfrm>
            <a:off x="9329520" y="2766000"/>
            <a:ext cx="2066040" cy="328320"/>
          </a:xfrm>
          <a:prstGeom prst="rect">
            <a:avLst/>
          </a:prstGeom>
          <a:noFill/>
          <a:ln w="12600">
            <a:solidFill>
              <a:srgbClr val="0000FF"/>
            </a:solidFill>
            <a:round/>
          </a:ln>
        </p:spPr>
        <p:txBody>
          <a:bodyPr lIns="96120" tIns="51120" rIns="96120" bIns="51120">
            <a:noAutofit/>
          </a:bodyPr>
          <a:lstStyle/>
          <a:p>
            <a:r>
              <a:rPr lang="es-ES" sz="1600" b="0" strike="noStrike" spc="-1">
                <a:latin typeface="Arial"/>
              </a:rPr>
              <a:t>DoublePropertyBase</a:t>
            </a:r>
          </a:p>
        </p:txBody>
      </p:sp>
      <p:cxnSp>
        <p:nvCxnSpPr>
          <p:cNvPr id="14" name="Line 6">
            <a:extLst>
              <a:ext uri="{FF2B5EF4-FFF2-40B4-BE49-F238E27FC236}">
                <a16:creationId xmlns:a16="http://schemas.microsoft.com/office/drawing/2014/main" id="{F6D2D468-C447-C229-3F58-25523BB0A511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10362360" y="3094320"/>
            <a:ext cx="360" cy="324360"/>
          </a:xfrm>
          <a:prstGeom prst="straightConnector1">
            <a:avLst/>
          </a:prstGeom>
          <a:ln w="1908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5" name="Line 7">
            <a:extLst>
              <a:ext uri="{FF2B5EF4-FFF2-40B4-BE49-F238E27FC236}">
                <a16:creationId xmlns:a16="http://schemas.microsoft.com/office/drawing/2014/main" id="{BC224CD5-F837-8B0F-C2C4-E717A99B832E}"/>
              </a:ext>
            </a:extLst>
          </p:cNvPr>
          <p:cNvCxnSpPr>
            <a:stCxn id="13" idx="0"/>
            <a:endCxn id="11" idx="2"/>
          </p:cNvCxnSpPr>
          <p:nvPr/>
        </p:nvCxnSpPr>
        <p:spPr>
          <a:xfrm flipV="1">
            <a:off x="10362360" y="2476560"/>
            <a:ext cx="360" cy="289800"/>
          </a:xfrm>
          <a:prstGeom prst="straightConnector1">
            <a:avLst/>
          </a:prstGeom>
          <a:ln w="1908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6" name="TextShape 8">
            <a:extLst>
              <a:ext uri="{FF2B5EF4-FFF2-40B4-BE49-F238E27FC236}">
                <a16:creationId xmlns:a16="http://schemas.microsoft.com/office/drawing/2014/main" id="{DAB4AA43-D409-5082-85E6-2E60B70DFED1}"/>
              </a:ext>
            </a:extLst>
          </p:cNvPr>
          <p:cNvSpPr txBox="1"/>
          <p:nvPr/>
        </p:nvSpPr>
        <p:spPr>
          <a:xfrm>
            <a:off x="9441480" y="1608240"/>
            <a:ext cx="1841760" cy="328320"/>
          </a:xfrm>
          <a:prstGeom prst="rect">
            <a:avLst/>
          </a:prstGeom>
          <a:noFill/>
          <a:ln w="12600">
            <a:solidFill>
              <a:srgbClr val="0000FF"/>
            </a:solidFill>
            <a:round/>
          </a:ln>
        </p:spPr>
        <p:txBody>
          <a:bodyPr lIns="96120" tIns="51120" rIns="96120" bIns="51120">
            <a:noAutofit/>
          </a:bodyPr>
          <a:lstStyle/>
          <a:p>
            <a:r>
              <a:rPr lang="es-ES" sz="1600" b="0" strike="noStrike" spc="-1">
                <a:latin typeface="Arial"/>
              </a:rPr>
              <a:t>DoubleExpression</a:t>
            </a:r>
          </a:p>
        </p:txBody>
      </p:sp>
      <p:cxnSp>
        <p:nvCxnSpPr>
          <p:cNvPr id="17" name="Line 9">
            <a:extLst>
              <a:ext uri="{FF2B5EF4-FFF2-40B4-BE49-F238E27FC236}">
                <a16:creationId xmlns:a16="http://schemas.microsoft.com/office/drawing/2014/main" id="{8CA190F1-BCDE-DC03-FF25-7DD842EB3829}"/>
              </a:ext>
            </a:extLst>
          </p:cNvPr>
          <p:cNvCxnSpPr>
            <a:stCxn id="11" idx="0"/>
            <a:endCxn id="16" idx="2"/>
          </p:cNvCxnSpPr>
          <p:nvPr/>
        </p:nvCxnSpPr>
        <p:spPr>
          <a:xfrm flipV="1">
            <a:off x="10362360" y="1936560"/>
            <a:ext cx="360" cy="212040"/>
          </a:xfrm>
          <a:prstGeom prst="straightConnector1">
            <a:avLst/>
          </a:prstGeom>
          <a:ln w="19080">
            <a:solidFill>
              <a:srgbClr val="000000"/>
            </a:solidFill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5792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63103C-AFC6-CAD1-60E6-548D88D29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pc="-1" dirty="0">
                <a:latin typeface="Arial"/>
              </a:rPr>
              <a:t>Eventos de Teclado y Mouse</a:t>
            </a:r>
            <a:endParaRPr lang="es-ES_tradnl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C78887-FA71-26BC-DCAC-EB75495B3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2BBFC-3A1E-0AD8-74CF-02770914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34CFF-743C-DF93-7BBA-7263CC21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88416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0FB9-49D7-A546-D27E-11835DCB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Controles en </a:t>
            </a:r>
            <a:r>
              <a:rPr lang="es-ES" dirty="0" err="1"/>
              <a:t>JavaFX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8922A-0ED0-5E8F-B85B-AE2BFABAE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 clase Control es la base para todos los nodos en la escena que pueden ser manipulados por el usuario y por ello soportan interacciones con el usuario.</a:t>
            </a:r>
          </a:p>
          <a:p>
            <a:endParaRPr lang="es-ES_trad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7E998-B150-1805-4BA5-AD52D7A35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306E3-3B24-DAD4-BCEC-68E2335F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22</a:t>
            </a:fld>
            <a:endParaRPr lang="es-ES_trad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F1C44-B58C-308F-7423-8872E2E6C3C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25880" y="2514600"/>
            <a:ext cx="8827920" cy="3278880"/>
          </a:xfrm>
          <a:prstGeom prst="rect">
            <a:avLst/>
          </a:prstGeom>
          <a:ln>
            <a:noFill/>
          </a:ln>
        </p:spPr>
      </p:pic>
      <p:sp>
        <p:nvSpPr>
          <p:cNvPr id="11" name="TextShape 3">
            <a:extLst>
              <a:ext uri="{FF2B5EF4-FFF2-40B4-BE49-F238E27FC236}">
                <a16:creationId xmlns:a16="http://schemas.microsoft.com/office/drawing/2014/main" id="{C35F856F-746A-95CA-B23E-9A22F999BB38}"/>
              </a:ext>
            </a:extLst>
          </p:cNvPr>
          <p:cNvSpPr txBox="1"/>
          <p:nvPr/>
        </p:nvSpPr>
        <p:spPr>
          <a:xfrm>
            <a:off x="1314480" y="4718581"/>
            <a:ext cx="2422800" cy="849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ES" sz="1800" b="0" strike="noStrike" spc="-1" dirty="0">
                <a:latin typeface="Arial"/>
              </a:rPr>
              <a:t>Para ver detalles de cada control ver </a:t>
            </a:r>
            <a:r>
              <a:rPr lang="es-ES" sz="1800" b="0" strike="noStrike" spc="-1" dirty="0">
                <a:latin typeface="Arial"/>
                <a:hlinkClick r:id="rId3"/>
              </a:rPr>
              <a:t>aquí.</a:t>
            </a:r>
            <a:endParaRPr lang="es-E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502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CB9B-2B03-EDF1-19E7-3BAAC8DD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Programación conducida por eventos </a:t>
            </a:r>
            <a:br>
              <a:rPr lang="es-ES" dirty="0"/>
            </a:br>
            <a:r>
              <a:rPr lang="es-ES" dirty="0"/>
              <a:t>(re-visitada)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7970-DC9F-A3E0-7F16-14C665C6F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750740"/>
            <a:ext cx="11042373" cy="4605609"/>
          </a:xfrm>
        </p:spPr>
        <p:txBody>
          <a:bodyPr/>
          <a:lstStyle/>
          <a:p>
            <a:r>
              <a:rPr lang="es-ES" dirty="0"/>
              <a:t>Todos los controles previos pueden detectar diferentes tipos de eventos.</a:t>
            </a:r>
          </a:p>
          <a:p>
            <a:r>
              <a:rPr lang="es-ES" dirty="0"/>
              <a:t>Ante la interacción con el usuario, un objeto </a:t>
            </a:r>
            <a:r>
              <a:rPr lang="es-ES" dirty="0" err="1"/>
              <a:t>event</a:t>
            </a:r>
            <a:r>
              <a:rPr lang="es-ES" dirty="0"/>
              <a:t> es construido y enviado al objeto registrado como manipulador (</a:t>
            </a:r>
            <a:r>
              <a:rPr lang="es-ES" dirty="0" err="1"/>
              <a:t>handler</a:t>
            </a:r>
            <a:r>
              <a:rPr lang="es-ES" dirty="0"/>
              <a:t>) para ese evento.</a:t>
            </a:r>
          </a:p>
          <a:p>
            <a:r>
              <a:rPr lang="es-ES" dirty="0"/>
              <a:t>Los manipuladores de eventos (</a:t>
            </a:r>
            <a:r>
              <a:rPr lang="es-ES" dirty="0" err="1"/>
              <a:t>handlers</a:t>
            </a:r>
            <a:r>
              <a:rPr lang="es-ES" dirty="0"/>
              <a:t>) son definidos por el programador implementando los métodos de la interfaz asociada al </a:t>
            </a:r>
            <a:r>
              <a:rPr lang="es-ES" dirty="0" err="1"/>
              <a:t>event</a:t>
            </a:r>
            <a:r>
              <a:rPr lang="es-ES" dirty="0"/>
              <a:t>. Luego el programador debe registrar el </a:t>
            </a:r>
            <a:r>
              <a:rPr lang="es-ES" dirty="0" err="1"/>
              <a:t>handler</a:t>
            </a:r>
            <a:r>
              <a:rPr lang="es-ES" dirty="0"/>
              <a:t> con objeto gráfico correspondiente (</a:t>
            </a:r>
            <a:r>
              <a:rPr lang="es-ES" dirty="0" err="1"/>
              <a:t>Button</a:t>
            </a:r>
            <a:r>
              <a:rPr lang="es-ES" dirty="0"/>
              <a:t>, </a:t>
            </a:r>
            <a:r>
              <a:rPr lang="es-ES" dirty="0" err="1"/>
              <a:t>Textfield</a:t>
            </a:r>
            <a:r>
              <a:rPr lang="es-ES" dirty="0"/>
              <a:t>, ComboBox, </a:t>
            </a:r>
            <a:r>
              <a:rPr lang="es-ES" dirty="0" err="1"/>
              <a:t>etc</a:t>
            </a:r>
            <a:r>
              <a:rPr lang="es-E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0B771-6B74-5CCD-5A53-A3159ED6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10704-BA69-4092-862D-9465507F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304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5513-972E-EA0F-6A81-53D65403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Posibles Clases para Eventos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31938-A316-FF6C-EE29-04E91865D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1187845"/>
          </a:xfrm>
        </p:spPr>
        <p:txBody>
          <a:bodyPr/>
          <a:lstStyle/>
          <a:p>
            <a:r>
              <a:rPr lang="es-ES" dirty="0"/>
              <a:t>Cuando se invoca un método en respuesta al evento, un objeto evento es pasado. Las clases posibles de eventos son: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99C98-82E4-DC38-11FF-C322C8C8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1BE72C-A65E-6F3A-2401-C80CCCEC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24</a:t>
            </a:fld>
            <a:endParaRPr lang="es-ES_trad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9239FB-92B2-E9A2-9D0B-4846F2ECF3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943719" y="2434165"/>
            <a:ext cx="7957440" cy="296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5776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ADCE9-27EC-8887-B70E-28D482E9B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Algunas Acciones de Usuario y sus </a:t>
            </a:r>
            <a:r>
              <a:rPr lang="es-ES" sz="4000" dirty="0" err="1"/>
              <a:t>Handlers</a:t>
            </a:r>
            <a:endParaRPr lang="es-ES_tradnl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C2C08-1D27-07CC-C455-F2AAFC21A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B154B-D88E-F267-3F86-E472B795A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25</a:t>
            </a:fld>
            <a:endParaRPr lang="es-ES_tradnl"/>
          </a:p>
        </p:txBody>
      </p:sp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C6FECE61-C7EE-019F-020F-03B64588C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5501612"/>
              </p:ext>
            </p:extLst>
          </p:nvPr>
        </p:nvGraphicFramePr>
        <p:xfrm>
          <a:off x="838199" y="1231970"/>
          <a:ext cx="10212659" cy="5124385"/>
        </p:xfrm>
        <a:graphic>
          <a:graphicData uri="http://schemas.openxmlformats.org/drawingml/2006/table">
            <a:tbl>
              <a:tblPr/>
              <a:tblGrid>
                <a:gridCol w="2121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3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5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025">
                <a:tc>
                  <a:txBody>
                    <a:bodyPr/>
                    <a:lstStyle/>
                    <a:p>
                      <a:r>
                        <a:rPr lang="es-ES" sz="1400" b="1" i="1" strike="noStrike" spc="-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Acción del usuario</a:t>
                      </a:r>
                      <a:endParaRPr lang="es-ES" sz="1400" b="0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i="1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Objeto gráfico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i="1" strike="noStrike" spc="-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Tipo de evento generado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1" i="1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Registro del handler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un botón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Button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setOnAction(EventHandler&lt;ActionEvent&gt;)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 en campo de texto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TextField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ActionEvent</a:t>
                      </a:r>
                      <a:endParaRPr lang="es-ES" sz="1300" b="0" strike="noStrike" spc="-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setOnAction(EventHandler&lt;ActionEvent&gt;)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Seleccionar o no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RadioButton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setOnAction(EventHandler&lt;ActionEvent&gt;)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Seleccionar o no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CheckBox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setOnAction(EventHandler&lt;ActionEvent&gt;)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Seleccionar ítem nuevo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ComboBox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ActionEvent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setOnAction(EventHandler&lt;ActionEvent&gt;)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Presiona mouse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setOnMousePressed(EventHandler&lt;MouseEvent&gt;)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Libera mouse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  <a:endParaRPr lang="es-ES" sz="1300" b="0" strike="noStrike" spc="-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setOnMouseReleased(EventHandler&lt;MouseEvent&gt;)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mouse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  <a:endParaRPr lang="es-ES" sz="1300" b="0" strike="noStrike" spc="-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setOnMouseClicked(EventHandler&lt;MouseEvent&gt;)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Ingresa mouse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  <a:endParaRPr lang="es-ES" sz="1300" b="0" strike="noStrike" spc="-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setOnMouseEntered(EventHandler&lt;MouseEvent&gt;)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Saca mouse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  <a:endParaRPr lang="es-ES" sz="1300" b="0" strike="noStrike" spc="-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setOnMousePressed(EventHandler&lt;MouseEvent&gt;)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Mueve mouse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  <a:endParaRPr lang="es-ES" sz="1300" b="0" strike="noStrike" spc="-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setOnMouseMoved(EventHandler&lt;MouseEvent&gt;)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Arrastra mouse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  <a:endParaRPr lang="es-ES" sz="1300" b="0" strike="noStrike" spc="-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setOnMouseDragged(EventHandler&lt;MouseEvent&gt;)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Presiona tecla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setOnKeyPressed(EventHandler&lt;KeyEvent&gt;)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Libera tecla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  <a:endParaRPr lang="es-ES" sz="1300" b="0" strike="noStrike" spc="-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setOnKeyReleased(EventHandler&lt;KeyEvent&gt;)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9224">
                <a:tc>
                  <a:txBody>
                    <a:bodyPr/>
                    <a:lstStyle/>
                    <a:p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Tipea tecla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Node, Scene</a:t>
                      </a:r>
                      <a:endParaRPr lang="es-ES" sz="1300" b="0" strike="noStrike" spc="-1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300" b="0" strike="noStrike" spc="-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keyEvent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300" b="0" strike="noStrike" spc="-1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setOnKeyTyped</a:t>
                      </a:r>
                      <a:r>
                        <a:rPr lang="es-ES" sz="1300" b="0" strike="noStrike" spc="-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s-ES" sz="1300" b="0" strike="noStrike" spc="-1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EventHandler</a:t>
                      </a:r>
                      <a:r>
                        <a:rPr lang="es-ES" sz="1300" b="0" strike="noStrike" spc="-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s-ES" sz="1300" b="0" strike="noStrike" spc="-1" dirty="0" err="1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KeyEvent</a:t>
                      </a:r>
                      <a:r>
                        <a:rPr lang="es-ES" sz="1300" b="0" strike="noStrike" spc="-1" dirty="0">
                          <a:solidFill>
                            <a:srgbClr val="0000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733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5477-AD5B-3D65-1ABA-E5FF2E73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Ejemplo 1: Eventos de </a:t>
            </a:r>
            <a:r>
              <a:rPr lang="es-ES" sz="3200" dirty="0">
                <a:hlinkClick r:id="rId2"/>
              </a:rPr>
              <a:t>Control de círculo </a:t>
            </a:r>
            <a:r>
              <a:rPr lang="es-ES" sz="3200" dirty="0"/>
              <a:t>con dos botones</a:t>
            </a:r>
            <a:endParaRPr lang="es-ES_tradnl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5053A-1FBA-7238-43D8-409B7A817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FF5B9-D390-EBC4-1D76-065C01BE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26</a:t>
            </a:fld>
            <a:endParaRPr lang="es-ES_trad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8174AD-04CC-A147-E23C-00152F062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982" y="1232708"/>
            <a:ext cx="6612835" cy="512438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ES" sz="28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941EDF"/>
                </a:solidFill>
                <a:latin typeface="Courier New"/>
                <a:ea typeface="Courier New"/>
              </a:rPr>
              <a:t>class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  <a:hlinkClick r:id="rId2"/>
              </a:rPr>
              <a:t>ControlCircle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941EDF"/>
                </a:solidFill>
                <a:latin typeface="Courier New"/>
                <a:ea typeface="Courier New"/>
              </a:rPr>
              <a:t>extends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Application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{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2800" spc="-1" dirty="0" err="1">
                <a:solidFill>
                  <a:srgbClr val="941EDF"/>
                </a:solidFill>
                <a:latin typeface="Courier New"/>
                <a:ea typeface="Courier New"/>
              </a:rPr>
              <a:t>private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2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dirty="0"/>
            </a:b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@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28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start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Stage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) {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HBox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hBox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2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HBox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Button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btEnlarge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2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Button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2800" spc="-1" dirty="0" err="1">
                <a:solidFill>
                  <a:srgbClr val="00A000"/>
                </a:solidFill>
                <a:latin typeface="Courier New"/>
                <a:ea typeface="Courier New"/>
              </a:rPr>
              <a:t>Enlarge</a:t>
            </a:r>
            <a:r>
              <a:rPr lang="es-ES" sz="28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Button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btShrink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2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Button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2800" spc="-1" dirty="0" err="1">
                <a:solidFill>
                  <a:srgbClr val="00A000"/>
                </a:solidFill>
                <a:latin typeface="Courier New"/>
                <a:ea typeface="Courier New"/>
              </a:rPr>
              <a:t>Shrink</a:t>
            </a:r>
            <a:r>
              <a:rPr lang="es-ES" sz="28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hBox.getChildren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().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add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btEnlarge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hBox.getChildren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().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add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btShrink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btEnlarge.setOnAction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b="1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EnlargeHandler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());  </a:t>
            </a:r>
            <a:r>
              <a:rPr lang="es-ES" sz="2800" b="1" spc="-1" dirty="0">
                <a:solidFill>
                  <a:srgbClr val="E65D00"/>
                </a:solidFill>
                <a:latin typeface="Courier New"/>
                <a:ea typeface="Courier New"/>
              </a:rPr>
              <a:t>// </a:t>
            </a:r>
            <a:r>
              <a:rPr lang="es-ES" sz="28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using</a:t>
            </a:r>
            <a:br>
              <a:rPr lang="es-ES" sz="2800" b="1" spc="-1" dirty="0">
                <a:solidFill>
                  <a:srgbClr val="E65D00"/>
                </a:solidFill>
                <a:latin typeface="Courier New"/>
                <a:ea typeface="Courier New"/>
              </a:rPr>
            </a:br>
            <a:r>
              <a:rPr lang="es-ES" sz="2800" b="1" spc="-1" dirty="0">
                <a:solidFill>
                  <a:srgbClr val="E65D00"/>
                </a:solidFill>
                <a:latin typeface="Courier New"/>
                <a:ea typeface="Courier New"/>
              </a:rPr>
              <a:t>					// </a:t>
            </a:r>
            <a:r>
              <a:rPr lang="es-ES" sz="28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inner</a:t>
            </a:r>
            <a:r>
              <a:rPr lang="es-ES" sz="2800" b="1" spc="-1" dirty="0">
                <a:solidFill>
                  <a:srgbClr val="E65D00"/>
                </a:solidFill>
                <a:latin typeface="Courier New"/>
                <a:ea typeface="Courier New"/>
              </a:rPr>
              <a:t> </a:t>
            </a:r>
            <a:r>
              <a:rPr lang="es-ES" sz="28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class</a:t>
            </a:r>
            <a:br>
              <a:rPr lang="es-ES" dirty="0"/>
            </a:b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btShrink.setOnAction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(e -&gt; </a:t>
            </a:r>
            <a:r>
              <a:rPr lang="es-ES" sz="2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circlePane.shrink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());</a:t>
            </a:r>
            <a:r>
              <a:rPr lang="es-ES" sz="2800" b="1" spc="-1" dirty="0">
                <a:solidFill>
                  <a:srgbClr val="E65D00"/>
                </a:solidFill>
                <a:latin typeface="Courier New"/>
                <a:ea typeface="Courier New"/>
              </a:rPr>
              <a:t>// </a:t>
            </a:r>
            <a:r>
              <a:rPr lang="es-ES" sz="28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Lambd</a:t>
            </a:r>
            <a:br>
              <a:rPr lang="es-ES" sz="2800" b="1" spc="-1" dirty="0">
                <a:solidFill>
                  <a:srgbClr val="E65D00"/>
                </a:solidFill>
                <a:latin typeface="Courier New"/>
                <a:ea typeface="Courier New"/>
              </a:rPr>
            </a:br>
            <a:r>
              <a:rPr lang="es-ES" sz="2800" b="1" spc="-1" dirty="0">
                <a:solidFill>
                  <a:srgbClr val="E65D00"/>
                </a:solidFill>
                <a:latin typeface="Courier New"/>
                <a:ea typeface="Courier New"/>
              </a:rPr>
              <a:t>					//a </a:t>
            </a:r>
            <a:r>
              <a:rPr lang="es-ES" sz="28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expression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BorderPane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borderPane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2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BorderPane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borderPane.setCenter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borderPane.setBottom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hBox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hBox.setAlignment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Pos.CENTER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28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borderPane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, 200, 150);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primaryStage.setScene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primaryStage.show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dirty="0"/>
            </a:b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2800" spc="-1" dirty="0" err="1">
                <a:solidFill>
                  <a:srgbClr val="941EDF"/>
                </a:solidFill>
                <a:latin typeface="Courier New"/>
                <a:ea typeface="Courier New"/>
              </a:rPr>
              <a:t>class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EnlargeHandler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941EDF"/>
                </a:solidFill>
                <a:latin typeface="Courier New"/>
                <a:ea typeface="Courier New"/>
              </a:rPr>
              <a:t>implements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EventHandler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&lt;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ActionEvent</a:t>
            </a: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&gt; {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@</a:t>
            </a:r>
            <a:r>
              <a:rPr lang="es-ES" sz="2800" spc="-1" dirty="0" err="1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8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handle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ActionEvent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 e) {</a:t>
            </a:r>
            <a:br>
              <a:rPr lang="es-ES" dirty="0"/>
            </a:b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</a:t>
            </a:r>
            <a:r>
              <a:rPr lang="es-ES" sz="28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circlePane.enlarge</a:t>
            </a: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dirty="0"/>
            </a:br>
            <a:r>
              <a:rPr lang="es-ES" sz="28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}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dirty="0"/>
            </a:br>
            <a:r>
              <a:rPr lang="es-ES" sz="2800" spc="-1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s-ES" sz="2800" spc="-1" dirty="0">
              <a:solidFill>
                <a:srgbClr val="000000"/>
              </a:solidFill>
              <a:latin typeface="FreeSan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AEA7E2-167C-682B-78A7-1C4A26FEF0F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02244" y="1232708"/>
            <a:ext cx="5217477" cy="386339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400" spc="-1" dirty="0" err="1">
                <a:solidFill>
                  <a:srgbClr val="941EDF"/>
                </a:solidFill>
                <a:latin typeface="Courier New"/>
                <a:ea typeface="Courier New"/>
              </a:rPr>
              <a:t>class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941EDF"/>
                </a:solidFill>
                <a:latin typeface="Courier New"/>
                <a:ea typeface="Courier New"/>
              </a:rPr>
              <a:t>extends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StackPane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{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400" spc="-1" dirty="0" err="1">
                <a:solidFill>
                  <a:srgbClr val="941EDF"/>
                </a:solidFill>
                <a:latin typeface="Courier New"/>
                <a:ea typeface="Courier New"/>
              </a:rPr>
              <a:t>private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14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(50);</a:t>
            </a:r>
            <a:br>
              <a:rPr lang="es-ES" sz="1400" dirty="0"/>
            </a:b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4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() {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getChildren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().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add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circle.setStroke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Color.BLACK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circle.setFill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Color.WHITE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4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enlarge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() {</a:t>
            </a:r>
            <a:b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circle.setRadius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circle.getRadius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() + 2);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4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shrink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() {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 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circle.setRadius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circle.getRadius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() &gt; 2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  ?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circle.getRadius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() - 2 : </a:t>
            </a:r>
            <a:r>
              <a:rPr lang="es-ES" sz="14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circle.getRadius</a:t>
            </a: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());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sz="1400" dirty="0"/>
            </a:br>
            <a:r>
              <a:rPr lang="es-ES" sz="1400" spc="-1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s-ES" sz="1400" spc="-1" dirty="0">
              <a:solidFill>
                <a:srgbClr val="000000"/>
              </a:solidFill>
              <a:latin typeface="Free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25DD88-CB2B-5CAC-2463-E948C624CB1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044665" y="5284355"/>
            <a:ext cx="1596960" cy="1437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309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E720-DF6B-C9AF-D832-ADFD87FD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2: </a:t>
            </a:r>
            <a:r>
              <a:rPr lang="es-ES" dirty="0">
                <a:hlinkClick r:id="rId2"/>
              </a:rPr>
              <a:t>Eventos de Mouse</a:t>
            </a:r>
            <a:endParaRPr lang="es-ES_trad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1D6FBC-2C03-0D4A-8339-FE9FC0969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941EDF"/>
                </a:solidFill>
                <a:latin typeface="Courier New"/>
                <a:ea typeface="Courier New"/>
              </a:rPr>
              <a:t>class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  <a:hlinkClick r:id="rId3"/>
              </a:rPr>
              <a:t>MouseEventDemo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941EDF"/>
                </a:solidFill>
                <a:latin typeface="Courier New"/>
                <a:ea typeface="Courier New"/>
              </a:rPr>
              <a:t>extends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Application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{</a:t>
            </a:r>
            <a:br>
              <a:rPr lang="es-ES" sz="1800" dirty="0"/>
            </a:b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@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Override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20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start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Stage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) {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Pane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pane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20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Pane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(); 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</a:rPr>
              <a:t>//no particular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</a:rPr>
              <a:t>layout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</a:rPr>
              <a:t>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</a:rPr>
              <a:t>is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</a:rPr>
              <a:t>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</a:rPr>
              <a:t>used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.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    Text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text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20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Text(20, 20, </a:t>
            </a:r>
            <a:r>
              <a:rPr lang="es-ES" sz="20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2000" spc="-1" dirty="0" err="1">
                <a:solidFill>
                  <a:srgbClr val="00A000"/>
                </a:solidFill>
                <a:latin typeface="Courier New"/>
                <a:ea typeface="Courier New"/>
              </a:rPr>
              <a:t>Programming</a:t>
            </a:r>
            <a:r>
              <a:rPr lang="es-ES" sz="2000" spc="-1" dirty="0">
                <a:solidFill>
                  <a:srgbClr val="00A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00A000"/>
                </a:solidFill>
                <a:latin typeface="Courier New"/>
                <a:ea typeface="Courier New"/>
              </a:rPr>
              <a:t>is</a:t>
            </a:r>
            <a:r>
              <a:rPr lang="es-ES" sz="2000" spc="-1" dirty="0">
                <a:solidFill>
                  <a:srgbClr val="00A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00A000"/>
                </a:solidFill>
                <a:latin typeface="Courier New"/>
                <a:ea typeface="Courier New"/>
              </a:rPr>
              <a:t>fun</a:t>
            </a:r>
            <a:r>
              <a:rPr lang="es-ES" sz="20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pane.getChildren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().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add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text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0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text.setOnMouseDragged</a:t>
            </a:r>
            <a:r>
              <a:rPr lang="es-ES" sz="2000" b="1" spc="-1" dirty="0">
                <a:solidFill>
                  <a:srgbClr val="000000"/>
                </a:solidFill>
                <a:latin typeface="Courier New"/>
                <a:ea typeface="Courier New"/>
              </a:rPr>
              <a:t>(e -&gt; {   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  <a:ea typeface="Courier New"/>
              </a:rPr>
              <a:t>// e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is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  <a:ea typeface="Courier New"/>
              </a:rPr>
              <a:t>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the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  <a:ea typeface="Courier New"/>
              </a:rPr>
              <a:t>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object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  <a:ea typeface="Courier New"/>
              </a:rPr>
              <a:t>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fired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  <a:ea typeface="Courier New"/>
              </a:rPr>
              <a:t>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by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  <a:ea typeface="Courier New"/>
              </a:rPr>
              <a:t> </a:t>
            </a:r>
            <a:br>
              <a:rPr lang="es-ES" sz="1800" dirty="0"/>
            </a:br>
            <a:r>
              <a:rPr lang="es-ES" sz="20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</a:t>
            </a:r>
            <a:r>
              <a:rPr lang="es-ES" sz="20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text.setX</a:t>
            </a:r>
            <a:r>
              <a:rPr lang="es-ES" sz="2000" b="1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0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e.getX</a:t>
            </a:r>
            <a:r>
              <a:rPr lang="es-ES" sz="2000" b="1" spc="-1" dirty="0">
                <a:solidFill>
                  <a:srgbClr val="000000"/>
                </a:solidFill>
                <a:latin typeface="Courier New"/>
                <a:ea typeface="Courier New"/>
              </a:rPr>
              <a:t>());        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  <a:ea typeface="Courier New"/>
              </a:rPr>
              <a:t>//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the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  <a:ea typeface="Courier New"/>
              </a:rPr>
              <a:t> </a:t>
            </a:r>
            <a:r>
              <a:rPr lang="es-ES" sz="20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event</a:t>
            </a:r>
            <a:r>
              <a:rPr lang="es-ES" sz="2000" b="1" spc="-1" dirty="0">
                <a:solidFill>
                  <a:srgbClr val="E65D00"/>
                </a:solidFill>
                <a:latin typeface="Courier New"/>
                <a:ea typeface="Courier New"/>
              </a:rPr>
              <a:t>.</a:t>
            </a:r>
            <a:br>
              <a:rPr lang="es-ES" sz="1800" dirty="0"/>
            </a:br>
            <a:r>
              <a:rPr lang="es-ES" sz="20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</a:t>
            </a:r>
            <a:r>
              <a:rPr lang="es-ES" sz="20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text.setY</a:t>
            </a:r>
            <a:r>
              <a:rPr lang="es-ES" sz="2000" b="1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0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e.getY</a:t>
            </a:r>
            <a:r>
              <a:rPr lang="es-ES" sz="2000" b="1" spc="-1" dirty="0">
                <a:solidFill>
                  <a:srgbClr val="000000"/>
                </a:solidFill>
                <a:latin typeface="Courier New"/>
                <a:ea typeface="Courier New"/>
              </a:rPr>
              <a:t>());</a:t>
            </a:r>
            <a:br>
              <a:rPr lang="es-ES" sz="1800" dirty="0"/>
            </a:br>
            <a:r>
              <a:rPr lang="es-ES" sz="20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});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20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pane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, 300, 100);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primaryStage.setTitle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0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2000" spc="-1" dirty="0" err="1">
                <a:solidFill>
                  <a:srgbClr val="00A000"/>
                </a:solidFill>
                <a:latin typeface="Courier New"/>
                <a:ea typeface="Courier New"/>
              </a:rPr>
              <a:t>MouseEventDemo</a:t>
            </a:r>
            <a:r>
              <a:rPr lang="es-ES" sz="20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primaryStage.setScene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20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primaryStage.show</a:t>
            </a: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sz="1800" dirty="0"/>
            </a:br>
            <a:r>
              <a:rPr lang="es-ES" sz="2000" spc="-1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s-ES" sz="2000" spc="-1" dirty="0">
              <a:solidFill>
                <a:srgbClr val="000000"/>
              </a:solidFill>
              <a:latin typeface="Free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5E427-54AC-8376-EB93-B3D672AA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1B002-F487-D3B7-F270-2B73431E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27</a:t>
            </a:fld>
            <a:endParaRPr lang="es-ES_trad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006F0F-5356-D149-9A28-E93483DBDC0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620778" y="4666550"/>
            <a:ext cx="3047760" cy="14094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816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BA9E-5992-20F4-5921-2272E51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/>
              <a:t>Ejemplo 3: </a:t>
            </a:r>
            <a:r>
              <a:rPr lang="es-ES" sz="4000" dirty="0">
                <a:hlinkClick r:id="rId2"/>
              </a:rPr>
              <a:t>Eventos teclado y botones mouse</a:t>
            </a:r>
            <a:endParaRPr lang="es-ES_tradnl" sz="4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F874A-54FC-4C32-181D-2BABF482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B487E-FCE6-6A54-8869-3B3F968BC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28</a:t>
            </a:fld>
            <a:endParaRPr lang="es-ES_tradnl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5EEB485-25B3-80DD-C6E4-300238C94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04" y="1223719"/>
            <a:ext cx="6926318" cy="5124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class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  <a:hlinkClick r:id="rId3"/>
              </a:rPr>
              <a:t>ControlCircleWithMouseAndKey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extends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Application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{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private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13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start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Stage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) {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13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, 200, 150);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primaryStage.setTitle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3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1300" spc="-1" dirty="0" err="1">
                <a:solidFill>
                  <a:srgbClr val="00A000"/>
                </a:solidFill>
                <a:latin typeface="Courier New"/>
                <a:ea typeface="Courier New"/>
              </a:rPr>
              <a:t>ControlCircle</a:t>
            </a:r>
            <a:r>
              <a:rPr lang="es-ES" sz="1300" spc="-1" dirty="0">
                <a:solidFill>
                  <a:srgbClr val="00A000"/>
                </a:solidFill>
                <a:latin typeface="Courier New"/>
                <a:ea typeface="Courier New"/>
              </a:rPr>
              <a:t>"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); 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primaryStage.setScene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scene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); 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primaryStage.show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(); 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circlePane.setOnMouseClicked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(e -&gt; {   </a:t>
            </a:r>
            <a:r>
              <a:rPr lang="es-ES" sz="1300" b="1" spc="-1" dirty="0">
                <a:solidFill>
                  <a:srgbClr val="E65D00"/>
                </a:solidFill>
                <a:latin typeface="Courier New"/>
                <a:ea typeface="Courier New"/>
              </a:rPr>
              <a:t>// mouse </a:t>
            </a:r>
            <a:r>
              <a:rPr lang="es-ES" sz="13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click</a:t>
            </a:r>
            <a:r>
              <a:rPr lang="es-ES" sz="1300" b="1" spc="-1" dirty="0">
                <a:solidFill>
                  <a:srgbClr val="E65D00"/>
                </a:solidFill>
                <a:latin typeface="Courier New"/>
                <a:ea typeface="Courier New"/>
              </a:rPr>
              <a:t> </a:t>
            </a:r>
            <a:r>
              <a:rPr lang="es-ES" sz="13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handler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</a:t>
            </a:r>
            <a:r>
              <a:rPr lang="es-ES" sz="13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if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(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e.getButton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() ==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MouseButton.PRIMARY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) {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   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circlePane.enlarge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} </a:t>
            </a:r>
            <a:r>
              <a:rPr lang="es-ES" sz="13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else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if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(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e.getButton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() ==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MouseButton.SECONDARY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) {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   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circlePane.shrink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}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});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scene.setOnKeyPressed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(e -&gt; {   </a:t>
            </a:r>
            <a:r>
              <a:rPr lang="es-ES" sz="1300" b="1" spc="-1" dirty="0">
                <a:solidFill>
                  <a:srgbClr val="E65D00"/>
                </a:solidFill>
                <a:latin typeface="Courier New"/>
                <a:ea typeface="Courier New"/>
              </a:rPr>
              <a:t>// Key </a:t>
            </a:r>
            <a:r>
              <a:rPr lang="es-ES" sz="13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click</a:t>
            </a:r>
            <a:r>
              <a:rPr lang="es-ES" sz="1300" b="1" spc="-1" dirty="0">
                <a:solidFill>
                  <a:srgbClr val="E65D00"/>
                </a:solidFill>
                <a:latin typeface="Courier New"/>
                <a:ea typeface="Courier New"/>
              </a:rPr>
              <a:t> </a:t>
            </a:r>
            <a:r>
              <a:rPr lang="es-ES" sz="1300" b="1" spc="-1" dirty="0" err="1">
                <a:solidFill>
                  <a:srgbClr val="E65D00"/>
                </a:solidFill>
                <a:latin typeface="Courier New"/>
                <a:ea typeface="Courier New"/>
              </a:rPr>
              <a:t>handler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</a:t>
            </a:r>
            <a:r>
              <a:rPr lang="es-ES" sz="13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if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(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e.getCode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() ==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KeyCode.UP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) {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   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circlePane.enlarge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} </a:t>
            </a:r>
            <a:r>
              <a:rPr lang="es-ES" sz="13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else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b="1" spc="-1" dirty="0" err="1">
                <a:solidFill>
                  <a:srgbClr val="941EDF"/>
                </a:solidFill>
                <a:latin typeface="Courier New"/>
                <a:ea typeface="Courier New"/>
              </a:rPr>
              <a:t>if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(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e.getCode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() ==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KeyCode.DOWN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) {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    </a:t>
            </a:r>
            <a:r>
              <a:rPr lang="es-ES" sz="1300" b="1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circlePane.shrink</a:t>
            </a: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();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    }</a:t>
            </a:r>
            <a:br>
              <a:rPr lang="es-ES" sz="1300" dirty="0"/>
            </a:br>
            <a:r>
              <a:rPr lang="es-ES" sz="1300" b="1" spc="-1" dirty="0">
                <a:solidFill>
                  <a:srgbClr val="000000"/>
                </a:solidFill>
                <a:latin typeface="Courier New"/>
                <a:ea typeface="Courier New"/>
              </a:rPr>
              <a:t>        });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s-ES" sz="1300" spc="-1" dirty="0">
              <a:solidFill>
                <a:srgbClr val="000000"/>
              </a:solidFill>
              <a:latin typeface="FreeSan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5BDE2A-1EEC-9F38-E621-691DEBFA762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78868" y="1232708"/>
            <a:ext cx="5213131" cy="359154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class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extends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StackPane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{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private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= </a:t>
            </a:r>
            <a:r>
              <a:rPr lang="es-ES" sz="1300" spc="-1" dirty="0">
                <a:solidFill>
                  <a:srgbClr val="941EDF"/>
                </a:solidFill>
                <a:latin typeface="Courier New"/>
                <a:ea typeface="Courier New"/>
              </a:rPr>
              <a:t>new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(50);</a:t>
            </a:r>
            <a:br>
              <a:rPr lang="es-ES" sz="1300" dirty="0"/>
            </a:b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CirclePane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 {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getChildren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().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add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circle.setStroke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Color.BLACK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circle.setFill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Color.WHITE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);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enlarge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 {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circle.setRadius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circle.getRadius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 + 2);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public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941EDF"/>
                </a:solidFill>
                <a:latin typeface="Courier New"/>
                <a:ea typeface="Courier New"/>
              </a:rPr>
              <a:t>void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shrink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 {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circle.setRadius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circle.getRadius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 &gt; 2 ?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                   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circle.getRadius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 - 2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                         : </a:t>
            </a:r>
            <a:r>
              <a:rPr lang="es-ES" sz="1300" spc="-1" dirty="0" err="1">
                <a:solidFill>
                  <a:srgbClr val="000000"/>
                </a:solidFill>
                <a:latin typeface="Courier New"/>
                <a:ea typeface="Courier New"/>
              </a:rPr>
              <a:t>circle.getRadius</a:t>
            </a: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());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    }</a:t>
            </a:r>
            <a:br>
              <a:rPr lang="es-ES" sz="1300" dirty="0"/>
            </a:br>
            <a:r>
              <a:rPr lang="es-ES" sz="1300" spc="-1" dirty="0">
                <a:solidFill>
                  <a:srgbClr val="000000"/>
                </a:solidFill>
                <a:latin typeface="Courier New"/>
                <a:ea typeface="Courier New"/>
              </a:rPr>
              <a:t>}</a:t>
            </a:r>
            <a:endParaRPr lang="es-ES" sz="1300" spc="-1" dirty="0">
              <a:solidFill>
                <a:srgbClr val="000000"/>
              </a:solidFill>
              <a:latin typeface="Free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5035E8-2439-CCE8-47C9-C5C42A7A16B9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286617" y="4973692"/>
            <a:ext cx="1447920" cy="1303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409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D462-F208-C30E-9A07-685A792A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Constantes </a:t>
            </a:r>
            <a:r>
              <a:rPr lang="es-ES" dirty="0">
                <a:hlinkClick r:id="rId2"/>
              </a:rPr>
              <a:t>KeyCode</a:t>
            </a:r>
            <a:endParaRPr lang="es-ES_tradnl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AC2D8A3-923D-8389-74FA-69D600771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764996"/>
          </a:xfrm>
        </p:spPr>
        <p:txBody>
          <a:bodyPr/>
          <a:lstStyle/>
          <a:p>
            <a:r>
              <a:rPr lang="es-ES" dirty="0"/>
              <a:t>Algunas de las constantes del tipo enumerativo </a:t>
            </a:r>
            <a:r>
              <a:rPr lang="es-ES" dirty="0" err="1"/>
              <a:t>Keycode</a:t>
            </a:r>
            <a:r>
              <a:rPr lang="es-ES" dirty="0"/>
              <a:t> son: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8659E-D885-A067-0564-F95A14F91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43F74-DB76-5CB3-D0D1-AD7584127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29</a:t>
            </a:fld>
            <a:endParaRPr lang="es-ES_tradnl"/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46574589-12BE-9D67-AE7D-86E476F69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891797"/>
              </p:ext>
            </p:extLst>
          </p:nvPr>
        </p:nvGraphicFramePr>
        <p:xfrm>
          <a:off x="1025607" y="1776909"/>
          <a:ext cx="9190448" cy="4466231"/>
        </p:xfrm>
        <a:graphic>
          <a:graphicData uri="http://schemas.openxmlformats.org/drawingml/2006/table">
            <a:tbl>
              <a:tblPr/>
              <a:tblGrid>
                <a:gridCol w="1867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0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0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2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021"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Constante</a:t>
                      </a:r>
                      <a:endParaRPr lang="es-ES" sz="1600" b="0" strike="noStrike" spc="-1">
                        <a:latin typeface="Arial"/>
                      </a:endParaRPr>
                    </a:p>
                  </a:txBody>
                  <a:tcPr marL="90000" marR="9000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Descripción</a:t>
                      </a:r>
                    </a:p>
                  </a:txBody>
                  <a:tcPr marL="90000" marR="9000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Constante</a:t>
                      </a:r>
                    </a:p>
                  </a:txBody>
                  <a:tcPr marL="90000" marR="90000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Descripción</a:t>
                      </a:r>
                    </a:p>
                  </a:txBody>
                  <a:tcPr marL="90000" marR="90000"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HOME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Home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CONTROL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Control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END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End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SHIFT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Shift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PAGE_UP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Page Up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BACK_SPACE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Backspace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PAGE_DOWN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 dirty="0">
                          <a:latin typeface="FreeSans"/>
                        </a:rPr>
                        <a:t>Tecla Page Down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CAPS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Caps Lock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UP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  <a:ea typeface="Noto Sans CJK SC"/>
                        </a:rPr>
                        <a:t>Tecla up-arrow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NUM_LOCK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  <a:ea typeface="Noto Sans CJK SC"/>
                        </a:rPr>
                        <a:t>Tecla Num Lock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DOWN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down-arrow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ENTER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Enter</a:t>
                      </a:r>
                    </a:p>
                  </a:txBody>
                  <a:tcPr marL="90000" marR="90000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LEFT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  <a:ea typeface="Noto Sans CJK SC"/>
                        </a:rPr>
                        <a:t>Tecla left-arrow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UNDEFINED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  <a:ea typeface="Noto Sans CJK SC"/>
                        </a:rPr>
                        <a:t>KeyCode desconocido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RIGHT</a:t>
                      </a: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  <a:ea typeface="Noto Sans CJK SC"/>
                        </a:rPr>
                        <a:t>Tecla right-arrrow</a:t>
                      </a: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F1</a:t>
                      </a:r>
                      <a:r>
                        <a:rPr lang="es-ES" sz="1600" b="0" strike="noStrike" spc="-1">
                          <a:latin typeface="FreeSans"/>
                          <a:ea typeface="Noto Sans CJK SC"/>
                        </a:rPr>
                        <a:t> a </a:t>
                      </a:r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F12</a:t>
                      </a: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  <a:ea typeface="Noto Sans CJK SC"/>
                        </a:rPr>
                        <a:t>Teclas funciones</a:t>
                      </a: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ESCAPE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 Esc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0</a:t>
                      </a:r>
                      <a:r>
                        <a:rPr lang="es-ES" sz="1600" b="0" strike="noStrike" spc="-1">
                          <a:latin typeface="FreeSans"/>
                        </a:rPr>
                        <a:t> a </a:t>
                      </a:r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</a:rPr>
                        <a:t>9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</a:rPr>
                        <a:t>Teclas números</a:t>
                      </a:r>
                    </a:p>
                  </a:txBody>
                  <a:tcPr marL="90000" marR="900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6021">
                <a:tc>
                  <a:txBody>
                    <a:bodyPr/>
                    <a:lstStyle/>
                    <a:p>
                      <a:r>
                        <a:rPr lang="es-ES" sz="1600" b="1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TAB</a:t>
                      </a: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latin typeface="FreeSans"/>
                          <a:ea typeface="Noto Sans CJK SC"/>
                        </a:rPr>
                        <a:t>Tecla Tab</a:t>
                      </a: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A</a:t>
                      </a:r>
                      <a:r>
                        <a:rPr lang="es-ES" sz="1600" b="0" strike="noStrike" spc="-1">
                          <a:latin typeface="FreeSans"/>
                          <a:ea typeface="Noto Sans CJK SC"/>
                        </a:rPr>
                        <a:t> a</a:t>
                      </a:r>
                      <a:r>
                        <a:rPr lang="es-ES" sz="1600" b="0" strike="noStrike" spc="-1">
                          <a:solidFill>
                            <a:srgbClr val="3333FF"/>
                          </a:solidFill>
                          <a:latin typeface="FreeSans"/>
                          <a:ea typeface="Noto Sans CJK SC"/>
                        </a:rPr>
                        <a:t> Z</a:t>
                      </a: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0" strike="noStrike" spc="-1" dirty="0">
                          <a:latin typeface="FreeSans"/>
                          <a:ea typeface="Noto Sans CJK SC"/>
                        </a:rPr>
                        <a:t>Teclas letras</a:t>
                      </a:r>
                    </a:p>
                  </a:txBody>
                  <a:tcPr marL="90000" marR="90000"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00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57CFE8-A78B-D5D8-C35D-3D84E672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Desarrollo usando XML y </a:t>
            </a:r>
            <a:r>
              <a:rPr lang="es-ES_tradnl" dirty="0" err="1"/>
              <a:t>JavaFX</a:t>
            </a:r>
            <a:r>
              <a:rPr lang="es-ES_tradnl" dirty="0"/>
              <a:t> en IntelliJ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90BD86-32C4-D050-FD7B-32D8C742B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1132539"/>
          </a:xfrm>
        </p:spPr>
        <p:txBody>
          <a:bodyPr/>
          <a:lstStyle/>
          <a:p>
            <a:r>
              <a:rPr lang="es-ES" dirty="0"/>
              <a:t>Paso 1: Abra IntelliJ IDEA y cree un nuevo proyecto </a:t>
            </a:r>
            <a:r>
              <a:rPr lang="es-ES" dirty="0" err="1"/>
              <a:t>JavaFX</a:t>
            </a:r>
            <a:r>
              <a:rPr lang="es-ES" dirty="0"/>
              <a:t> agregando un nombre y ubicación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27F8E-AF7F-084C-9C9E-F59D5D6F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3DB7B-777C-A764-0DA6-CA55C3F4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3</a:t>
            </a:fld>
            <a:endParaRPr lang="es-ES_trad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479508-0599-0F9F-5DB5-3428B3FB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44" y="1793744"/>
            <a:ext cx="7011616" cy="5133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24FA7E-938E-1CF8-A844-E1E97A06BDBC}"/>
              </a:ext>
            </a:extLst>
          </p:cNvPr>
          <p:cNvSpPr txBox="1"/>
          <p:nvPr/>
        </p:nvSpPr>
        <p:spPr>
          <a:xfrm>
            <a:off x="8846660" y="3168484"/>
            <a:ext cx="3275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latin typeface="Arial" panose="020B0604020202020204" pitchFamily="34" charset="0"/>
                <a:cs typeface="Arial" panose="020B0604020202020204" pitchFamily="34" charset="0"/>
              </a:rPr>
              <a:t>Maven:</a:t>
            </a: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 es la herramienta para la gestión de proyectos</a:t>
            </a:r>
          </a:p>
          <a:p>
            <a:r>
              <a:rPr lang="es-ES_tradnl" b="1" dirty="0">
                <a:latin typeface="Arial" panose="020B0604020202020204" pitchFamily="34" charset="0"/>
                <a:cs typeface="Arial" panose="020B0604020202020204" pitchFamily="34" charset="0"/>
              </a:rPr>
              <a:t>Junit</a:t>
            </a: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: Conjunto de bibliotecas para hacer pruebas unitarias</a:t>
            </a:r>
          </a:p>
          <a:p>
            <a:r>
              <a:rPr lang="es-ES_tradnl" b="1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: es el paquete</a:t>
            </a:r>
          </a:p>
        </p:txBody>
      </p:sp>
    </p:spTree>
    <p:extLst>
      <p:ext uri="{BB962C8B-B14F-4D97-AF65-F5344CB8AC3E}">
        <p14:creationId xmlns:p14="http://schemas.microsoft.com/office/powerpoint/2010/main" val="135908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3E9B-3F86-6F69-948F-781BD797C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Desarrollo usando XML y </a:t>
            </a:r>
            <a:r>
              <a:rPr lang="es-ES_tradnl" dirty="0" err="1"/>
              <a:t>JavaFX</a:t>
            </a:r>
            <a:r>
              <a:rPr lang="es-ES_tradnl" dirty="0"/>
              <a:t> en IntelliJ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13E02-077C-0257-6304-EB311914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1036217"/>
          </a:xfrm>
        </p:spPr>
        <p:txBody>
          <a:bodyPr/>
          <a:lstStyle/>
          <a:p>
            <a:r>
              <a:rPr lang="es-ES" dirty="0"/>
              <a:t>Paso 2: Para aplicaciones simples no requiere dependencias y ya puede compilar su primer programa.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DFBE5-7E38-C359-7795-66EDFB1AB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ED288-F648-091B-5A20-9C2D8786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4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DB5C81-8216-3D50-2752-4FBBC04CB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56" y="1955416"/>
            <a:ext cx="5585041" cy="465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19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2A07-612F-8ADF-BF6B-3FF012E7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Desarrollo usando XML y </a:t>
            </a:r>
            <a:r>
              <a:rPr lang="es-ES_tradnl" dirty="0" err="1"/>
              <a:t>JavaFX</a:t>
            </a:r>
            <a:r>
              <a:rPr lang="es-ES_tradnl" dirty="0"/>
              <a:t> en IntelliJ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A2FD-4FA0-6C2E-D194-A5B91CFF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158079"/>
            <a:ext cx="11042373" cy="947812"/>
          </a:xfrm>
        </p:spPr>
        <p:txBody>
          <a:bodyPr/>
          <a:lstStyle/>
          <a:p>
            <a:r>
              <a:rPr lang="es-ES_tradnl" dirty="0"/>
              <a:t>Se aprecia la carga de la interfaz gráfica con </a:t>
            </a:r>
            <a:r>
              <a:rPr lang="es-ES_tradnl" dirty="0" err="1"/>
              <a:t>FXMLLoader</a:t>
            </a:r>
            <a:r>
              <a:rPr lang="es-ES_tradnl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4DCF5-51DA-9AB3-8C0D-69345ABA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936D9-8136-58DA-5A05-8430798B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5</a:t>
            </a:fld>
            <a:endParaRPr lang="es-ES_trad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BB941B-4F80-7F2C-B566-D85CF64D73D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165" y="5626030"/>
            <a:ext cx="11042373" cy="703015"/>
          </a:xfrm>
        </p:spPr>
        <p:txBody>
          <a:bodyPr/>
          <a:lstStyle/>
          <a:p>
            <a:r>
              <a:rPr lang="es-ES_tradnl" dirty="0"/>
              <a:t>Veamos qué contiene el archivo </a:t>
            </a:r>
            <a:r>
              <a:rPr lang="es-ES_tradnl" dirty="0" err="1"/>
              <a:t>hello-vew.fxml</a:t>
            </a:r>
            <a:r>
              <a:rPr lang="es-ES_tradnl" dirty="0"/>
              <a:t>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ABE24-1293-3942-E755-380C1E507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057"/>
            <a:ext cx="10603345" cy="4845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E657B-BA10-9EF4-4E1B-89761E405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253017"/>
            <a:ext cx="44069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8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2A07-612F-8ADF-BF6B-3FF012E7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Desarrollo usando XML y </a:t>
            </a:r>
            <a:r>
              <a:rPr lang="es-ES_tradnl" dirty="0" err="1"/>
              <a:t>JavaFX</a:t>
            </a:r>
            <a:r>
              <a:rPr lang="es-ES_tradnl" dirty="0"/>
              <a:t> en IntelliJ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2A2FD-4FA0-6C2E-D194-A5B91CFF8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Descripción de la interfaz en XML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4DCF5-51DA-9AB3-8C0D-69345ABA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936D9-8136-58DA-5A05-8430798B8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6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85B83-8C51-68AD-500E-8E41F9E3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35" y="2617105"/>
            <a:ext cx="4406900" cy="29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68C8F-A271-7BD3-ED1D-1C28B0456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1154"/>
            <a:ext cx="9293692" cy="5554168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A49EDE7E-13E3-B284-3746-0E0D131ADB05}"/>
              </a:ext>
            </a:extLst>
          </p:cNvPr>
          <p:cNvSpPr/>
          <p:nvPr/>
        </p:nvSpPr>
        <p:spPr>
          <a:xfrm>
            <a:off x="7136273" y="2617105"/>
            <a:ext cx="1474327" cy="618837"/>
          </a:xfrm>
          <a:prstGeom prst="borderCallout1">
            <a:avLst>
              <a:gd name="adj1" fmla="val 43977"/>
              <a:gd name="adj2" fmla="val -13"/>
              <a:gd name="adj3" fmla="val 189985"/>
              <a:gd name="adj4" fmla="val -21834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Administrador del espacio</a:t>
            </a:r>
          </a:p>
        </p:txBody>
      </p:sp>
      <p:sp>
        <p:nvSpPr>
          <p:cNvPr id="10" name="Line Callout 1 9">
            <a:extLst>
              <a:ext uri="{FF2B5EF4-FFF2-40B4-BE49-F238E27FC236}">
                <a16:creationId xmlns:a16="http://schemas.microsoft.com/office/drawing/2014/main" id="{E4E04D27-EB45-3054-8321-27A78EAA94C6}"/>
              </a:ext>
            </a:extLst>
          </p:cNvPr>
          <p:cNvSpPr/>
          <p:nvPr/>
        </p:nvSpPr>
        <p:spPr>
          <a:xfrm>
            <a:off x="7143958" y="3335646"/>
            <a:ext cx="1474327" cy="286413"/>
          </a:xfrm>
          <a:prstGeom prst="borderCallout1">
            <a:avLst>
              <a:gd name="adj1" fmla="val 42110"/>
              <a:gd name="adj2" fmla="val -769"/>
              <a:gd name="adj3" fmla="val 300962"/>
              <a:gd name="adj4" fmla="val -185068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 </a:t>
            </a:r>
            <a:r>
              <a:rPr lang="es-ES_tradnl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VBox</a:t>
            </a:r>
            <a:endParaRPr lang="es-ES_tradnl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ine Callout 1 10">
            <a:extLst>
              <a:ext uri="{FF2B5EF4-FFF2-40B4-BE49-F238E27FC236}">
                <a16:creationId xmlns:a16="http://schemas.microsoft.com/office/drawing/2014/main" id="{01682D6F-CBAD-1202-1494-968FE00C439A}"/>
              </a:ext>
            </a:extLst>
          </p:cNvPr>
          <p:cNvSpPr/>
          <p:nvPr/>
        </p:nvSpPr>
        <p:spPr>
          <a:xfrm>
            <a:off x="6456556" y="4230026"/>
            <a:ext cx="2154043" cy="618837"/>
          </a:xfrm>
          <a:prstGeom prst="borderCallout1">
            <a:avLst>
              <a:gd name="adj1" fmla="val 29562"/>
              <a:gd name="adj2" fmla="val -568"/>
              <a:gd name="adj3" fmla="val 116775"/>
              <a:gd name="adj4" fmla="val -35447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Nodos dentro del </a:t>
            </a:r>
            <a:r>
              <a:rPr lang="es-ES_tradnl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Vbox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el nombre para accederlo</a:t>
            </a:r>
          </a:p>
        </p:txBody>
      </p:sp>
      <p:sp>
        <p:nvSpPr>
          <p:cNvPr id="12" name="Line Callout 1 11">
            <a:extLst>
              <a:ext uri="{FF2B5EF4-FFF2-40B4-BE49-F238E27FC236}">
                <a16:creationId xmlns:a16="http://schemas.microsoft.com/office/drawing/2014/main" id="{06F35B39-30E0-8032-D975-F7D20E2673B6}"/>
              </a:ext>
            </a:extLst>
          </p:cNvPr>
          <p:cNvSpPr/>
          <p:nvPr/>
        </p:nvSpPr>
        <p:spPr>
          <a:xfrm>
            <a:off x="5575611" y="5301544"/>
            <a:ext cx="2896858" cy="435745"/>
          </a:xfrm>
          <a:prstGeom prst="borderCallout1">
            <a:avLst>
              <a:gd name="adj1" fmla="val 836"/>
              <a:gd name="adj2" fmla="val 49408"/>
              <a:gd name="adj3" fmla="val -15628"/>
              <a:gd name="adj4" fmla="val 16571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atributo </a:t>
            </a:r>
            <a:r>
              <a:rPr lang="es-ES_tradnl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especifica nombre del manejador “</a:t>
            </a:r>
            <a:r>
              <a:rPr lang="es-ES_tradnl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3" name="Line Callout 1 12">
            <a:extLst>
              <a:ext uri="{FF2B5EF4-FFF2-40B4-BE49-F238E27FC236}">
                <a16:creationId xmlns:a16="http://schemas.microsoft.com/office/drawing/2014/main" id="{EB68F1CC-1BF0-7BC4-E42D-CFE5E6898C86}"/>
              </a:ext>
            </a:extLst>
          </p:cNvPr>
          <p:cNvSpPr/>
          <p:nvPr/>
        </p:nvSpPr>
        <p:spPr>
          <a:xfrm>
            <a:off x="5553306" y="5891607"/>
            <a:ext cx="2381036" cy="286413"/>
          </a:xfrm>
          <a:prstGeom prst="borderCallout1">
            <a:avLst>
              <a:gd name="adj1" fmla="val 30430"/>
              <a:gd name="adj2" fmla="val -1776"/>
              <a:gd name="adj3" fmla="val 1170"/>
              <a:gd name="adj4" fmla="val -5492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 gráfico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26023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9E64-30C4-4F2D-D2B8-9BA097DA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Scene</a:t>
            </a:r>
            <a:r>
              <a:rPr lang="es-ES" dirty="0"/>
              <a:t> </a:t>
            </a:r>
            <a:r>
              <a:rPr lang="es-ES" dirty="0" err="1"/>
              <a:t>Builder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F8F1F-2B0E-4114-CFA3-99E38517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JavaFX</a:t>
            </a:r>
            <a:r>
              <a:rPr lang="es-ES" dirty="0"/>
              <a:t> provee un entorno para creación de interfaces de usuario: el </a:t>
            </a:r>
            <a:r>
              <a:rPr lang="es-ES" dirty="0" err="1"/>
              <a:t>Scene</a:t>
            </a:r>
            <a:r>
              <a:rPr lang="es-ES" dirty="0"/>
              <a:t> </a:t>
            </a:r>
            <a:r>
              <a:rPr lang="es-ES" dirty="0" err="1"/>
              <a:t>Builder</a:t>
            </a:r>
            <a:r>
              <a:rPr lang="es-ES" dirty="0"/>
              <a:t>.</a:t>
            </a:r>
          </a:p>
          <a:p>
            <a:r>
              <a:rPr lang="es-ES" dirty="0"/>
              <a:t>Este se puede descargar desde la página </a:t>
            </a:r>
            <a:r>
              <a:rPr lang="es-ES" dirty="0">
                <a:hlinkClick r:id="rId2"/>
              </a:rPr>
              <a:t>https://gluonhq.com/products/scene-builder/</a:t>
            </a:r>
            <a:endParaRPr lang="es-ES" dirty="0"/>
          </a:p>
          <a:p>
            <a:r>
              <a:rPr lang="es-ES" dirty="0"/>
              <a:t>En este curso (tarea 2) usted desarrollará su propia interfaz gráfica </a:t>
            </a:r>
            <a:r>
              <a:rPr lang="es-ES" dirty="0">
                <a:solidFill>
                  <a:srgbClr val="FF0000"/>
                </a:solidFill>
              </a:rPr>
              <a:t>codificando en Java con </a:t>
            </a:r>
            <a:r>
              <a:rPr lang="es-ES" dirty="0" err="1">
                <a:solidFill>
                  <a:srgbClr val="FF0000"/>
                </a:solidFill>
              </a:rPr>
              <a:t>JavaFX</a:t>
            </a:r>
            <a:r>
              <a:rPr lang="es-ES" dirty="0">
                <a:solidFill>
                  <a:srgbClr val="FF0000"/>
                </a:solidFill>
              </a:rPr>
              <a:t> (sin XML) </a:t>
            </a:r>
            <a:r>
              <a:rPr lang="es-ES" dirty="0"/>
              <a:t>para que usted vea la relación entre clases y el resultado gráfico.</a:t>
            </a:r>
          </a:p>
          <a:p>
            <a:r>
              <a:rPr lang="es-ES" dirty="0"/>
              <a:t>Superada la etapa previa, usted puede usar </a:t>
            </a:r>
            <a:r>
              <a:rPr lang="es-ES" dirty="0" err="1"/>
              <a:t>Scene</a:t>
            </a:r>
            <a:r>
              <a:rPr lang="es-ES" dirty="0"/>
              <a:t> </a:t>
            </a:r>
            <a:r>
              <a:rPr lang="es-ES" dirty="0" err="1"/>
              <a:t>Builder</a:t>
            </a:r>
            <a:r>
              <a:rPr lang="es-ES" dirty="0"/>
              <a:t> pero no será exigido en este curso.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0F021-2B91-53D0-626B-92D1F29C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50C0C-8F8F-0625-60AD-C2FECF49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1413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0B0F-5E10-D9C9-E534-79344BCD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solo Java en IntelliJ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E16D-FAC6-3C11-159B-53EBAAAF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744612"/>
          </a:xfrm>
        </p:spPr>
        <p:txBody>
          <a:bodyPr>
            <a:normAutofit fontScale="92500"/>
          </a:bodyPr>
          <a:lstStyle/>
          <a:p>
            <a:r>
              <a:rPr lang="es-ES_tradnl" dirty="0"/>
              <a:t>Paso 1: Seleccione Java en su proyecto y luego tipo línea de comando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2D36-0035-4C23-0052-71F5AB05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78067-4505-5E00-42C4-2D5A4AD5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8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2816F-83BA-A53B-B518-909D89D5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14" y="1493134"/>
            <a:ext cx="8021086" cy="5364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FE03EA-A5F2-9BD0-0799-69A1293D4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659" y="2469492"/>
            <a:ext cx="4682620" cy="40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0B0F-5E10-D9C9-E534-79344BCD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solo Java en IntelliJ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E16D-FAC6-3C11-159B-53EBAAAF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744612"/>
          </a:xfrm>
        </p:spPr>
        <p:txBody>
          <a:bodyPr>
            <a:normAutofit/>
          </a:bodyPr>
          <a:lstStyle/>
          <a:p>
            <a:r>
              <a:rPr lang="es-ES_tradnl" dirty="0"/>
              <a:t>Paso 2: Asigne un nombre a su proyecto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52D36-0035-4C23-0052-71F5AB05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578067-4505-5E00-42C4-2D5A4AD5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9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46F84-C858-E549-B2AD-185E4FF0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0" y="1604275"/>
            <a:ext cx="5393802" cy="4687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B3D2F-FB24-80A8-3DA6-69293174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77" y="1955462"/>
            <a:ext cx="10444223" cy="45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4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OP_Template_2022" id="{EF16D744-8F12-A949-9806-AE42449CCAFF}" vid="{36B2CFD3-DDCD-6242-8B0B-6D31F4977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1866</TotalTime>
  <Words>2704</Words>
  <Application>Microsoft Macintosh PowerPoint</Application>
  <PresentationFormat>Widescreen</PresentationFormat>
  <Paragraphs>279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FreeSans</vt:lpstr>
      <vt:lpstr>Wingdings</vt:lpstr>
      <vt:lpstr>Office Theme</vt:lpstr>
      <vt:lpstr>Programación de Interfaces Gráficas en Java Objetivo: Programar aplicaciones usando IntelliJ y JavaFX</vt:lpstr>
      <vt:lpstr>Aplicaciones Gráfica en IntelliJ</vt:lpstr>
      <vt:lpstr>Desarrollo usando XML y JavaFX en IntelliJ</vt:lpstr>
      <vt:lpstr>Desarrollo usando XML y JavaFX en IntelliJ</vt:lpstr>
      <vt:lpstr>Desarrollo usando XML y JavaFX en IntelliJ</vt:lpstr>
      <vt:lpstr>Desarrollo usando XML y JavaFX en IntelliJ</vt:lpstr>
      <vt:lpstr>Scene Builder</vt:lpstr>
      <vt:lpstr>Aplicación solo Java en IntelliJ</vt:lpstr>
      <vt:lpstr>Aplicación solo Java en IntelliJ</vt:lpstr>
      <vt:lpstr>Aplicación solo Java en IntelliJ</vt:lpstr>
      <vt:lpstr>Aplicación solo Java en IntelliJ</vt:lpstr>
      <vt:lpstr>Aplicación solo Java en IntelliJ</vt:lpstr>
      <vt:lpstr>Compilación y ejecución</vt:lpstr>
      <vt:lpstr>Edición de la configuración de ejecución</vt:lpstr>
      <vt:lpstr>Ejecución</vt:lpstr>
      <vt:lpstr>Volvamos a JavaFX Propiedades y Vínculos, Eventos de teclado y mouse</vt:lpstr>
      <vt:lpstr>Propiedades y Vínculos (Property, Binding)</vt:lpstr>
      <vt:lpstr>Vinculaciones en JavaFX </vt:lpstr>
      <vt:lpstr>Ejemplo: BindingDemo</vt:lpstr>
      <vt:lpstr>Ejemplo: BindingAddDemo</vt:lpstr>
      <vt:lpstr>Eventos de Teclado y Mouse</vt:lpstr>
      <vt:lpstr>Controles en JavaFX</vt:lpstr>
      <vt:lpstr>Programación conducida por eventos  (re-visitada)</vt:lpstr>
      <vt:lpstr>Posibles Clases para Eventos</vt:lpstr>
      <vt:lpstr>Algunas Acciones de Usuario y sus Handlers</vt:lpstr>
      <vt:lpstr>Ejemplo 1: Eventos de Control de círculo con dos botones</vt:lpstr>
      <vt:lpstr>Ejemplo 2: Eventos de Mouse</vt:lpstr>
      <vt:lpstr>Ejemplo 3: Eventos teclado y botones mouse</vt:lpstr>
      <vt:lpstr>Constantes KeyCode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Programación Orientados a Objetos</dc:title>
  <dc:subject/>
  <dc:creator>Agustín González</dc:creator>
  <cp:keywords/>
  <dc:description/>
  <cp:lastModifiedBy>Agustin Gonzalez</cp:lastModifiedBy>
  <cp:revision>136</cp:revision>
  <dcterms:created xsi:type="dcterms:W3CDTF">2021-09-30T23:46:18Z</dcterms:created>
  <dcterms:modified xsi:type="dcterms:W3CDTF">2022-04-25T18:03:00Z</dcterms:modified>
  <cp:category/>
</cp:coreProperties>
</file>